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35"/>
  </p:notesMasterIdLst>
  <p:sldIdLst>
    <p:sldId id="340" r:id="rId2"/>
    <p:sldId id="281" r:id="rId3"/>
    <p:sldId id="282" r:id="rId4"/>
    <p:sldId id="323" r:id="rId5"/>
    <p:sldId id="304" r:id="rId6"/>
    <p:sldId id="344" r:id="rId7"/>
    <p:sldId id="324" r:id="rId8"/>
    <p:sldId id="338" r:id="rId9"/>
    <p:sldId id="325" r:id="rId10"/>
    <p:sldId id="326" r:id="rId11"/>
    <p:sldId id="328" r:id="rId12"/>
    <p:sldId id="329" r:id="rId13"/>
    <p:sldId id="331" r:id="rId14"/>
    <p:sldId id="357" r:id="rId15"/>
    <p:sldId id="332" r:id="rId16"/>
    <p:sldId id="335" r:id="rId17"/>
    <p:sldId id="336" r:id="rId18"/>
    <p:sldId id="358" r:id="rId19"/>
    <p:sldId id="342" r:id="rId20"/>
    <p:sldId id="312" r:id="rId21"/>
    <p:sldId id="348" r:id="rId22"/>
    <p:sldId id="349" r:id="rId23"/>
    <p:sldId id="347" r:id="rId24"/>
    <p:sldId id="350" r:id="rId25"/>
    <p:sldId id="351" r:id="rId26"/>
    <p:sldId id="352" r:id="rId27"/>
    <p:sldId id="353" r:id="rId28"/>
    <p:sldId id="354" r:id="rId29"/>
    <p:sldId id="355" r:id="rId30"/>
    <p:sldId id="360" r:id="rId31"/>
    <p:sldId id="361" r:id="rId32"/>
    <p:sldId id="356" r:id="rId33"/>
    <p:sldId id="359"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5ADB"/>
    <a:srgbClr val="99CCFF"/>
    <a:srgbClr val="F7910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85" autoAdjust="0"/>
    <p:restoredTop sz="94660"/>
  </p:normalViewPr>
  <p:slideViewPr>
    <p:cSldViewPr>
      <p:cViewPr varScale="1">
        <p:scale>
          <a:sx n="102" d="100"/>
          <a:sy n="102" d="100"/>
        </p:scale>
        <p:origin x="-2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08C28E-5B4A-48EC-9226-05DC6F4FB7B3}" type="doc">
      <dgm:prSet loTypeId="urn:microsoft.com/office/officeart/2005/8/layout/hierarchy3" loCatId="list" qsTypeId="urn:microsoft.com/office/officeart/2005/8/quickstyle/simple5" qsCatId="simple" csTypeId="urn:microsoft.com/office/officeart/2005/8/colors/colorful4" csCatId="colorful" phldr="1"/>
      <dgm:spPr/>
      <dgm:t>
        <a:bodyPr/>
        <a:lstStyle/>
        <a:p>
          <a:endParaRPr lang="ru-RU"/>
        </a:p>
      </dgm:t>
    </dgm:pt>
    <dgm:pt modelId="{C16E875B-E585-4024-BC5F-39336C5A4289}">
      <dgm:prSet phldrT="[Текст]" custT="1"/>
      <dgm:spPr/>
      <dgm:t>
        <a:bodyPr/>
        <a:lstStyle/>
        <a:p>
          <a:r>
            <a:rPr lang="ru-RU" sz="2000" b="1" dirty="0" smtClean="0">
              <a:latin typeface="Candara" pitchFamily="34" charset="0"/>
            </a:rPr>
            <a:t>По выбору потребителя</a:t>
          </a:r>
          <a:endParaRPr lang="ru-RU" sz="2000" b="1" dirty="0">
            <a:latin typeface="Candara" pitchFamily="34" charset="0"/>
          </a:endParaRPr>
        </a:p>
      </dgm:t>
    </dgm:pt>
    <dgm:pt modelId="{AB435C19-F2FD-42FD-B2CD-F3FE53366C0D}" type="parTrans" cxnId="{EE3D1858-CF33-4234-8BAD-643E87B5C9F9}">
      <dgm:prSet/>
      <dgm:spPr/>
      <dgm:t>
        <a:bodyPr/>
        <a:lstStyle/>
        <a:p>
          <a:endParaRPr lang="ru-RU"/>
        </a:p>
      </dgm:t>
    </dgm:pt>
    <dgm:pt modelId="{FCD7F38E-D4FD-4FA7-9A60-D1B4026E0ED7}" type="sibTrans" cxnId="{EE3D1858-CF33-4234-8BAD-643E87B5C9F9}">
      <dgm:prSet/>
      <dgm:spPr/>
      <dgm:t>
        <a:bodyPr/>
        <a:lstStyle/>
        <a:p>
          <a:endParaRPr lang="ru-RU"/>
        </a:p>
      </dgm:t>
    </dgm:pt>
    <dgm:pt modelId="{CCEA6E63-7F14-4DC8-BC4B-700F08573C29}">
      <dgm:prSet custT="1"/>
      <dgm:spPr/>
      <dgm:t>
        <a:bodyPr/>
        <a:lstStyle/>
        <a:p>
          <a:pPr algn="l"/>
          <a:r>
            <a:rPr lang="ru-RU" sz="1800" b="1" dirty="0" smtClean="0">
              <a:latin typeface="Candara" panose="020E0502030303020204" pitchFamily="34" charset="0"/>
            </a:rPr>
            <a:t>Замена на товар этой же марки (модели, артикула</a:t>
          </a:r>
          <a:r>
            <a:rPr lang="ru-RU" sz="1800" b="1" dirty="0" smtClean="0">
              <a:latin typeface="Cambria" pitchFamily="18" charset="0"/>
            </a:rPr>
            <a:t>)</a:t>
          </a:r>
          <a:endParaRPr lang="ru-RU" sz="1800" b="1" dirty="0">
            <a:latin typeface="Cambria" pitchFamily="18" charset="0"/>
          </a:endParaRPr>
        </a:p>
      </dgm:t>
    </dgm:pt>
    <dgm:pt modelId="{542A539F-EF8A-4CD0-A810-34D7E122BA10}" type="parTrans" cxnId="{6DCC32D2-EBE1-4554-A2CD-CF9F6D5BAD10}">
      <dgm:prSet/>
      <dgm:spPr/>
      <dgm:t>
        <a:bodyPr/>
        <a:lstStyle/>
        <a:p>
          <a:endParaRPr lang="ru-RU"/>
        </a:p>
      </dgm:t>
    </dgm:pt>
    <dgm:pt modelId="{A6E8B1F0-03E8-42A0-A38B-D2A925414196}" type="sibTrans" cxnId="{6DCC32D2-EBE1-4554-A2CD-CF9F6D5BAD10}">
      <dgm:prSet/>
      <dgm:spPr/>
      <dgm:t>
        <a:bodyPr/>
        <a:lstStyle/>
        <a:p>
          <a:endParaRPr lang="ru-RU"/>
        </a:p>
      </dgm:t>
    </dgm:pt>
    <dgm:pt modelId="{CF49B5ED-F61E-4A85-B79A-8E28870EF57B}">
      <dgm:prSet custT="1"/>
      <dgm:spPr/>
      <dgm:t>
        <a:bodyPr/>
        <a:lstStyle/>
        <a:p>
          <a:pPr algn="l">
            <a:spcAft>
              <a:spcPts val="0"/>
            </a:spcAft>
          </a:pPr>
          <a:r>
            <a:rPr lang="ru-RU" sz="1800" b="1" dirty="0" smtClean="0">
              <a:latin typeface="Candara" panose="020E0502030303020204" pitchFamily="34" charset="0"/>
            </a:rPr>
            <a:t>Замена на такой же товар другой марки (модели, артикула)</a:t>
          </a:r>
        </a:p>
        <a:p>
          <a:pPr algn="l">
            <a:spcAft>
              <a:spcPts val="0"/>
            </a:spcAft>
          </a:pPr>
          <a:r>
            <a:rPr lang="ru-RU" sz="1800" b="1" dirty="0" smtClean="0">
              <a:latin typeface="Candara" panose="020E0502030303020204" pitchFamily="34" charset="0"/>
            </a:rPr>
            <a:t> с перерасчётом покупной цены</a:t>
          </a:r>
          <a:endParaRPr lang="ru-RU" sz="1800" b="1" dirty="0">
            <a:latin typeface="Candara" panose="020E0502030303020204" pitchFamily="34" charset="0"/>
          </a:endParaRPr>
        </a:p>
      </dgm:t>
    </dgm:pt>
    <dgm:pt modelId="{F453689E-5CC4-441E-B5D6-14FE8D940E55}" type="parTrans" cxnId="{1657D143-D175-414B-8E85-121916D206DB}">
      <dgm:prSet/>
      <dgm:spPr/>
      <dgm:t>
        <a:bodyPr/>
        <a:lstStyle/>
        <a:p>
          <a:endParaRPr lang="ru-RU"/>
        </a:p>
      </dgm:t>
    </dgm:pt>
    <dgm:pt modelId="{1213F853-529B-44BB-9BFD-112A1AFD24B9}" type="sibTrans" cxnId="{1657D143-D175-414B-8E85-121916D206DB}">
      <dgm:prSet/>
      <dgm:spPr/>
      <dgm:t>
        <a:bodyPr/>
        <a:lstStyle/>
        <a:p>
          <a:endParaRPr lang="ru-RU"/>
        </a:p>
      </dgm:t>
    </dgm:pt>
    <dgm:pt modelId="{ACBB20BD-731B-4386-B211-923554A1428E}">
      <dgm:prSet custT="1"/>
      <dgm:spPr/>
      <dgm:t>
        <a:bodyPr/>
        <a:lstStyle/>
        <a:p>
          <a:pPr algn="l"/>
          <a:r>
            <a:rPr lang="ru-RU" sz="1800" b="1" dirty="0" smtClean="0">
              <a:latin typeface="Candara" panose="020E0502030303020204" pitchFamily="34" charset="0"/>
            </a:rPr>
            <a:t>Соразмерное  уменьшение покупной цены</a:t>
          </a:r>
          <a:endParaRPr lang="ru-RU" sz="1800" b="1" dirty="0">
            <a:latin typeface="Candara" panose="020E0502030303020204" pitchFamily="34" charset="0"/>
          </a:endParaRPr>
        </a:p>
      </dgm:t>
    </dgm:pt>
    <dgm:pt modelId="{95662670-6A76-403C-8C78-747F1C5FB3B9}" type="parTrans" cxnId="{E79EFAA9-6B34-41E8-BC49-DD8B260DBEF0}">
      <dgm:prSet/>
      <dgm:spPr/>
      <dgm:t>
        <a:bodyPr/>
        <a:lstStyle/>
        <a:p>
          <a:endParaRPr lang="ru-RU"/>
        </a:p>
      </dgm:t>
    </dgm:pt>
    <dgm:pt modelId="{20F11475-80B8-41F3-9D54-ADDFCB537736}" type="sibTrans" cxnId="{E79EFAA9-6B34-41E8-BC49-DD8B260DBEF0}">
      <dgm:prSet/>
      <dgm:spPr/>
      <dgm:t>
        <a:bodyPr/>
        <a:lstStyle/>
        <a:p>
          <a:endParaRPr lang="ru-RU"/>
        </a:p>
      </dgm:t>
    </dgm:pt>
    <dgm:pt modelId="{CE062530-2253-449E-B0F7-34C7A8A1446E}">
      <dgm:prSet custT="1"/>
      <dgm:spPr/>
      <dgm:t>
        <a:bodyPr/>
        <a:lstStyle/>
        <a:p>
          <a:pPr algn="l"/>
          <a:r>
            <a:rPr lang="ru-RU" sz="1800" b="1" dirty="0" smtClean="0">
              <a:latin typeface="Candara" panose="020E0502030303020204" pitchFamily="34" charset="0"/>
            </a:rPr>
            <a:t>Незамедлительное безвозмездное устранение недостатков товара или возмещения расходов на их исправление потребителем или третьим лицом</a:t>
          </a:r>
          <a:endParaRPr lang="ru-RU" sz="1800" b="1" dirty="0">
            <a:latin typeface="Candara" panose="020E0502030303020204" pitchFamily="34" charset="0"/>
          </a:endParaRPr>
        </a:p>
      </dgm:t>
    </dgm:pt>
    <dgm:pt modelId="{B4D83CA8-B535-47B9-A1F3-55CB08D64BF4}" type="parTrans" cxnId="{47EDD172-9F08-4A36-9095-DBFC688EF99A}">
      <dgm:prSet/>
      <dgm:spPr/>
      <dgm:t>
        <a:bodyPr/>
        <a:lstStyle/>
        <a:p>
          <a:endParaRPr lang="ru-RU"/>
        </a:p>
      </dgm:t>
    </dgm:pt>
    <dgm:pt modelId="{CA081E77-5837-4C63-A935-10D3ED65D5D3}" type="sibTrans" cxnId="{47EDD172-9F08-4A36-9095-DBFC688EF99A}">
      <dgm:prSet/>
      <dgm:spPr/>
      <dgm:t>
        <a:bodyPr/>
        <a:lstStyle/>
        <a:p>
          <a:endParaRPr lang="ru-RU"/>
        </a:p>
      </dgm:t>
    </dgm:pt>
    <dgm:pt modelId="{375BAF6C-74DC-4D1D-8A56-447A832D3642}">
      <dgm:prSet custT="1"/>
      <dgm:spPr/>
      <dgm:t>
        <a:bodyPr/>
        <a:lstStyle/>
        <a:p>
          <a:pPr algn="l"/>
          <a:r>
            <a:rPr lang="ru-RU" sz="1800" b="1" dirty="0" smtClean="0">
              <a:latin typeface="Candara" panose="020E0502030303020204" pitchFamily="34" charset="0"/>
            </a:rPr>
            <a:t>Отказ от исполнения договора купли-продажи и возврат уплаченной за товар суммы</a:t>
          </a:r>
        </a:p>
      </dgm:t>
    </dgm:pt>
    <dgm:pt modelId="{4A6AB872-98AD-4C43-BC42-F6C01B9E069D}" type="parTrans" cxnId="{58391E4B-0CDB-4791-8A11-99070247ED3A}">
      <dgm:prSet/>
      <dgm:spPr/>
      <dgm:t>
        <a:bodyPr/>
        <a:lstStyle/>
        <a:p>
          <a:endParaRPr lang="ru-RU"/>
        </a:p>
      </dgm:t>
    </dgm:pt>
    <dgm:pt modelId="{E49E20CB-5D1B-4337-8A63-5F4A2571D2D4}" type="sibTrans" cxnId="{58391E4B-0CDB-4791-8A11-99070247ED3A}">
      <dgm:prSet/>
      <dgm:spPr/>
      <dgm:t>
        <a:bodyPr/>
        <a:lstStyle/>
        <a:p>
          <a:endParaRPr lang="ru-RU"/>
        </a:p>
      </dgm:t>
    </dgm:pt>
    <dgm:pt modelId="{862DD340-B03A-4FB6-AD1D-7AA842B5D84B}" type="pres">
      <dgm:prSet presAssocID="{3808C28E-5B4A-48EC-9226-05DC6F4FB7B3}" presName="diagram" presStyleCnt="0">
        <dgm:presLayoutVars>
          <dgm:chPref val="1"/>
          <dgm:dir/>
          <dgm:animOne val="branch"/>
          <dgm:animLvl val="lvl"/>
          <dgm:resizeHandles/>
        </dgm:presLayoutVars>
      </dgm:prSet>
      <dgm:spPr/>
      <dgm:t>
        <a:bodyPr/>
        <a:lstStyle/>
        <a:p>
          <a:endParaRPr lang="ru-RU"/>
        </a:p>
      </dgm:t>
    </dgm:pt>
    <dgm:pt modelId="{C4F3BCBF-C961-4A5C-8423-C88E2CE0D519}" type="pres">
      <dgm:prSet presAssocID="{C16E875B-E585-4024-BC5F-39336C5A4289}" presName="root" presStyleCnt="0"/>
      <dgm:spPr/>
      <dgm:t>
        <a:bodyPr/>
        <a:lstStyle/>
        <a:p>
          <a:endParaRPr lang="ru-RU"/>
        </a:p>
      </dgm:t>
    </dgm:pt>
    <dgm:pt modelId="{2C333B43-F44B-49B1-BC05-5AC796419196}" type="pres">
      <dgm:prSet presAssocID="{C16E875B-E585-4024-BC5F-39336C5A4289}" presName="rootComposite" presStyleCnt="0"/>
      <dgm:spPr/>
      <dgm:t>
        <a:bodyPr/>
        <a:lstStyle/>
        <a:p>
          <a:endParaRPr lang="ru-RU"/>
        </a:p>
      </dgm:t>
    </dgm:pt>
    <dgm:pt modelId="{3810B348-DDC9-4852-A2CF-A84FB410CF10}" type="pres">
      <dgm:prSet presAssocID="{C16E875B-E585-4024-BC5F-39336C5A4289}" presName="rootText" presStyleLbl="node1" presStyleIdx="0" presStyleCnt="1" custScaleX="336647" custLinFactNeighborX="13238" custLinFactNeighborY="-567"/>
      <dgm:spPr/>
      <dgm:t>
        <a:bodyPr/>
        <a:lstStyle/>
        <a:p>
          <a:endParaRPr lang="ru-RU"/>
        </a:p>
      </dgm:t>
    </dgm:pt>
    <dgm:pt modelId="{77EA8B56-5215-4DA4-A357-11017A59357F}" type="pres">
      <dgm:prSet presAssocID="{C16E875B-E585-4024-BC5F-39336C5A4289}" presName="rootConnector" presStyleLbl="node1" presStyleIdx="0" presStyleCnt="1"/>
      <dgm:spPr/>
      <dgm:t>
        <a:bodyPr/>
        <a:lstStyle/>
        <a:p>
          <a:endParaRPr lang="ru-RU"/>
        </a:p>
      </dgm:t>
    </dgm:pt>
    <dgm:pt modelId="{9980C2F3-F1A8-4CE0-959F-4B4BC3559729}" type="pres">
      <dgm:prSet presAssocID="{C16E875B-E585-4024-BC5F-39336C5A4289}" presName="childShape" presStyleCnt="0"/>
      <dgm:spPr/>
      <dgm:t>
        <a:bodyPr/>
        <a:lstStyle/>
        <a:p>
          <a:endParaRPr lang="ru-RU"/>
        </a:p>
      </dgm:t>
    </dgm:pt>
    <dgm:pt modelId="{EE14184B-08E4-4D20-B83B-ECDCEA8DBA4F}" type="pres">
      <dgm:prSet presAssocID="{4A6AB872-98AD-4C43-BC42-F6C01B9E069D}" presName="Name13" presStyleLbl="parChTrans1D2" presStyleIdx="0" presStyleCnt="5"/>
      <dgm:spPr/>
      <dgm:t>
        <a:bodyPr/>
        <a:lstStyle/>
        <a:p>
          <a:endParaRPr lang="ru-RU"/>
        </a:p>
      </dgm:t>
    </dgm:pt>
    <dgm:pt modelId="{7B4E4D67-362A-42AB-8FE0-50A41D254D17}" type="pres">
      <dgm:prSet presAssocID="{375BAF6C-74DC-4D1D-8A56-447A832D3642}" presName="childText" presStyleLbl="bgAcc1" presStyleIdx="0" presStyleCnt="5" custScaleX="624071" custScaleY="106611" custLinFactY="256633" custLinFactNeighborX="524" custLinFactNeighborY="300000">
        <dgm:presLayoutVars>
          <dgm:bulletEnabled val="1"/>
        </dgm:presLayoutVars>
      </dgm:prSet>
      <dgm:spPr/>
      <dgm:t>
        <a:bodyPr/>
        <a:lstStyle/>
        <a:p>
          <a:endParaRPr lang="ru-RU"/>
        </a:p>
      </dgm:t>
    </dgm:pt>
    <dgm:pt modelId="{DFB24538-0880-46D7-963D-E019E61C745F}" type="pres">
      <dgm:prSet presAssocID="{B4D83CA8-B535-47B9-A1F3-55CB08D64BF4}" presName="Name13" presStyleLbl="parChTrans1D2" presStyleIdx="1" presStyleCnt="5"/>
      <dgm:spPr/>
      <dgm:t>
        <a:bodyPr/>
        <a:lstStyle/>
        <a:p>
          <a:endParaRPr lang="ru-RU"/>
        </a:p>
      </dgm:t>
    </dgm:pt>
    <dgm:pt modelId="{D9F0FD5F-4791-40CC-A50D-7F0D6B0D5C4F}" type="pres">
      <dgm:prSet presAssocID="{CE062530-2253-449E-B0F7-34C7A8A1446E}" presName="childText" presStyleLbl="bgAcc1" presStyleIdx="1" presStyleCnt="5" custScaleX="621352" custScaleY="168106" custLinFactY="100000" custLinFactNeighborX="524" custLinFactNeighborY="134916">
        <dgm:presLayoutVars>
          <dgm:bulletEnabled val="1"/>
        </dgm:presLayoutVars>
      </dgm:prSet>
      <dgm:spPr/>
      <dgm:t>
        <a:bodyPr/>
        <a:lstStyle/>
        <a:p>
          <a:endParaRPr lang="ru-RU"/>
        </a:p>
      </dgm:t>
    </dgm:pt>
    <dgm:pt modelId="{568CA48A-FCFD-4E2F-9764-2BC39073559F}" type="pres">
      <dgm:prSet presAssocID="{95662670-6A76-403C-8C78-747F1C5FB3B9}" presName="Name13" presStyleLbl="parChTrans1D2" presStyleIdx="2" presStyleCnt="5"/>
      <dgm:spPr/>
      <dgm:t>
        <a:bodyPr/>
        <a:lstStyle/>
        <a:p>
          <a:endParaRPr lang="ru-RU"/>
        </a:p>
      </dgm:t>
    </dgm:pt>
    <dgm:pt modelId="{DB9F061B-81FC-4B75-AD2F-F496D5E1E817}" type="pres">
      <dgm:prSet presAssocID="{ACBB20BD-731B-4386-B211-923554A1428E}" presName="childText" presStyleLbl="bgAcc1" presStyleIdx="2" presStyleCnt="5" custScaleX="618321" custScaleY="93459" custLinFactNeighborX="7513" custLinFactNeighborY="-70018">
        <dgm:presLayoutVars>
          <dgm:bulletEnabled val="1"/>
        </dgm:presLayoutVars>
      </dgm:prSet>
      <dgm:spPr/>
      <dgm:t>
        <a:bodyPr/>
        <a:lstStyle/>
        <a:p>
          <a:endParaRPr lang="ru-RU"/>
        </a:p>
      </dgm:t>
    </dgm:pt>
    <dgm:pt modelId="{C4122426-53EE-4114-91AA-7A8746986AE9}" type="pres">
      <dgm:prSet presAssocID="{F453689E-5CC4-441E-B5D6-14FE8D940E55}" presName="Name13" presStyleLbl="parChTrans1D2" presStyleIdx="3" presStyleCnt="5"/>
      <dgm:spPr/>
      <dgm:t>
        <a:bodyPr/>
        <a:lstStyle/>
        <a:p>
          <a:endParaRPr lang="ru-RU"/>
        </a:p>
      </dgm:t>
    </dgm:pt>
    <dgm:pt modelId="{46B6EEAA-D60B-4FBA-8829-94155B09BD92}" type="pres">
      <dgm:prSet presAssocID="{CF49B5ED-F61E-4A85-B79A-8E28870EF57B}" presName="childText" presStyleLbl="bgAcc1" presStyleIdx="3" presStyleCnt="5" custScaleX="622261" custLinFactY="-122670" custLinFactNeighborX="7513" custLinFactNeighborY="-200000">
        <dgm:presLayoutVars>
          <dgm:bulletEnabled val="1"/>
        </dgm:presLayoutVars>
      </dgm:prSet>
      <dgm:spPr/>
      <dgm:t>
        <a:bodyPr/>
        <a:lstStyle/>
        <a:p>
          <a:endParaRPr lang="ru-RU"/>
        </a:p>
      </dgm:t>
    </dgm:pt>
    <dgm:pt modelId="{2557CD6F-EE20-452E-ACF0-B4F04AB0ED08}" type="pres">
      <dgm:prSet presAssocID="{542A539F-EF8A-4CD0-A810-34D7E122BA10}" presName="Name13" presStyleLbl="parChTrans1D2" presStyleIdx="4" presStyleCnt="5"/>
      <dgm:spPr/>
      <dgm:t>
        <a:bodyPr/>
        <a:lstStyle/>
        <a:p>
          <a:endParaRPr lang="ru-RU"/>
        </a:p>
      </dgm:t>
    </dgm:pt>
    <dgm:pt modelId="{8F188624-926B-4E76-B314-7DA844E0C771}" type="pres">
      <dgm:prSet presAssocID="{CCEA6E63-7F14-4DC8-BC4B-700F08573C29}" presName="childText" presStyleLbl="bgAcc1" presStyleIdx="4" presStyleCnt="5" custScaleX="608299" custScaleY="88588" custLinFactY="-270680" custLinFactNeighborX="7513" custLinFactNeighborY="-300000">
        <dgm:presLayoutVars>
          <dgm:bulletEnabled val="1"/>
        </dgm:presLayoutVars>
      </dgm:prSet>
      <dgm:spPr/>
      <dgm:t>
        <a:bodyPr/>
        <a:lstStyle/>
        <a:p>
          <a:endParaRPr lang="ru-RU"/>
        </a:p>
      </dgm:t>
    </dgm:pt>
  </dgm:ptLst>
  <dgm:cxnLst>
    <dgm:cxn modelId="{4BE69B08-63DD-40C4-934C-95AFE2D5BD58}" type="presOf" srcId="{C16E875B-E585-4024-BC5F-39336C5A4289}" destId="{3810B348-DDC9-4852-A2CF-A84FB410CF10}" srcOrd="0" destOrd="0" presId="urn:microsoft.com/office/officeart/2005/8/layout/hierarchy3"/>
    <dgm:cxn modelId="{D024F301-DA38-49E8-8DD5-2DBA0E08CC79}" type="presOf" srcId="{CF49B5ED-F61E-4A85-B79A-8E28870EF57B}" destId="{46B6EEAA-D60B-4FBA-8829-94155B09BD92}" srcOrd="0" destOrd="0" presId="urn:microsoft.com/office/officeart/2005/8/layout/hierarchy3"/>
    <dgm:cxn modelId="{4CC3EE28-B943-4D96-936C-0D39B6F19A12}" type="presOf" srcId="{F453689E-5CC4-441E-B5D6-14FE8D940E55}" destId="{C4122426-53EE-4114-91AA-7A8746986AE9}" srcOrd="0" destOrd="0" presId="urn:microsoft.com/office/officeart/2005/8/layout/hierarchy3"/>
    <dgm:cxn modelId="{898F9C53-04F4-4E96-A0EE-6AD6E159C16C}" type="presOf" srcId="{B4D83CA8-B535-47B9-A1F3-55CB08D64BF4}" destId="{DFB24538-0880-46D7-963D-E019E61C745F}" srcOrd="0" destOrd="0" presId="urn:microsoft.com/office/officeart/2005/8/layout/hierarchy3"/>
    <dgm:cxn modelId="{1657D143-D175-414B-8E85-121916D206DB}" srcId="{C16E875B-E585-4024-BC5F-39336C5A4289}" destId="{CF49B5ED-F61E-4A85-B79A-8E28870EF57B}" srcOrd="3" destOrd="0" parTransId="{F453689E-5CC4-441E-B5D6-14FE8D940E55}" sibTransId="{1213F853-529B-44BB-9BFD-112A1AFD24B9}"/>
    <dgm:cxn modelId="{6DCC32D2-EBE1-4554-A2CD-CF9F6D5BAD10}" srcId="{C16E875B-E585-4024-BC5F-39336C5A4289}" destId="{CCEA6E63-7F14-4DC8-BC4B-700F08573C29}" srcOrd="4" destOrd="0" parTransId="{542A539F-EF8A-4CD0-A810-34D7E122BA10}" sibTransId="{A6E8B1F0-03E8-42A0-A38B-D2A925414196}"/>
    <dgm:cxn modelId="{19A1EC12-4B22-4C49-9E16-F51FDB4A1F28}" type="presOf" srcId="{CCEA6E63-7F14-4DC8-BC4B-700F08573C29}" destId="{8F188624-926B-4E76-B314-7DA844E0C771}" srcOrd="0" destOrd="0" presId="urn:microsoft.com/office/officeart/2005/8/layout/hierarchy3"/>
    <dgm:cxn modelId="{47EDD172-9F08-4A36-9095-DBFC688EF99A}" srcId="{C16E875B-E585-4024-BC5F-39336C5A4289}" destId="{CE062530-2253-449E-B0F7-34C7A8A1446E}" srcOrd="1" destOrd="0" parTransId="{B4D83CA8-B535-47B9-A1F3-55CB08D64BF4}" sibTransId="{CA081E77-5837-4C63-A935-10D3ED65D5D3}"/>
    <dgm:cxn modelId="{58391E4B-0CDB-4791-8A11-99070247ED3A}" srcId="{C16E875B-E585-4024-BC5F-39336C5A4289}" destId="{375BAF6C-74DC-4D1D-8A56-447A832D3642}" srcOrd="0" destOrd="0" parTransId="{4A6AB872-98AD-4C43-BC42-F6C01B9E069D}" sibTransId="{E49E20CB-5D1B-4337-8A63-5F4A2571D2D4}"/>
    <dgm:cxn modelId="{95166C64-A55C-4A4C-A308-9CD41F892D01}" type="presOf" srcId="{ACBB20BD-731B-4386-B211-923554A1428E}" destId="{DB9F061B-81FC-4B75-AD2F-F496D5E1E817}" srcOrd="0" destOrd="0" presId="urn:microsoft.com/office/officeart/2005/8/layout/hierarchy3"/>
    <dgm:cxn modelId="{329C5294-6B96-4A0F-A800-0EB7EBC71EFB}" type="presOf" srcId="{CE062530-2253-449E-B0F7-34C7A8A1446E}" destId="{D9F0FD5F-4791-40CC-A50D-7F0D6B0D5C4F}" srcOrd="0" destOrd="0" presId="urn:microsoft.com/office/officeart/2005/8/layout/hierarchy3"/>
    <dgm:cxn modelId="{E79EFAA9-6B34-41E8-BC49-DD8B260DBEF0}" srcId="{C16E875B-E585-4024-BC5F-39336C5A4289}" destId="{ACBB20BD-731B-4386-B211-923554A1428E}" srcOrd="2" destOrd="0" parTransId="{95662670-6A76-403C-8C78-747F1C5FB3B9}" sibTransId="{20F11475-80B8-41F3-9D54-ADDFCB537736}"/>
    <dgm:cxn modelId="{EE3D1858-CF33-4234-8BAD-643E87B5C9F9}" srcId="{3808C28E-5B4A-48EC-9226-05DC6F4FB7B3}" destId="{C16E875B-E585-4024-BC5F-39336C5A4289}" srcOrd="0" destOrd="0" parTransId="{AB435C19-F2FD-42FD-B2CD-F3FE53366C0D}" sibTransId="{FCD7F38E-D4FD-4FA7-9A60-D1B4026E0ED7}"/>
    <dgm:cxn modelId="{C0A711DA-62EB-41A1-867E-D0E7DE77C0D5}" type="presOf" srcId="{375BAF6C-74DC-4D1D-8A56-447A832D3642}" destId="{7B4E4D67-362A-42AB-8FE0-50A41D254D17}" srcOrd="0" destOrd="0" presId="urn:microsoft.com/office/officeart/2005/8/layout/hierarchy3"/>
    <dgm:cxn modelId="{9A1F3C8A-9E0A-4FD0-AFE3-1CA3B573C280}" type="presOf" srcId="{4A6AB872-98AD-4C43-BC42-F6C01B9E069D}" destId="{EE14184B-08E4-4D20-B83B-ECDCEA8DBA4F}" srcOrd="0" destOrd="0" presId="urn:microsoft.com/office/officeart/2005/8/layout/hierarchy3"/>
    <dgm:cxn modelId="{43392BFB-FFB5-417F-97EA-6617C31A692B}" type="presOf" srcId="{C16E875B-E585-4024-BC5F-39336C5A4289}" destId="{77EA8B56-5215-4DA4-A357-11017A59357F}" srcOrd="1" destOrd="0" presId="urn:microsoft.com/office/officeart/2005/8/layout/hierarchy3"/>
    <dgm:cxn modelId="{ADCEA706-D1B1-4F7C-93F5-B45A437A8CE2}" type="presOf" srcId="{3808C28E-5B4A-48EC-9226-05DC6F4FB7B3}" destId="{862DD340-B03A-4FB6-AD1D-7AA842B5D84B}" srcOrd="0" destOrd="0" presId="urn:microsoft.com/office/officeart/2005/8/layout/hierarchy3"/>
    <dgm:cxn modelId="{03F468AD-7542-476D-A74C-2D33540CB941}" type="presOf" srcId="{95662670-6A76-403C-8C78-747F1C5FB3B9}" destId="{568CA48A-FCFD-4E2F-9764-2BC39073559F}" srcOrd="0" destOrd="0" presId="urn:microsoft.com/office/officeart/2005/8/layout/hierarchy3"/>
    <dgm:cxn modelId="{540FC284-8369-496A-9C6F-0A482D810CE3}" type="presOf" srcId="{542A539F-EF8A-4CD0-A810-34D7E122BA10}" destId="{2557CD6F-EE20-452E-ACF0-B4F04AB0ED08}" srcOrd="0" destOrd="0" presId="urn:microsoft.com/office/officeart/2005/8/layout/hierarchy3"/>
    <dgm:cxn modelId="{29601F13-CF58-4E18-A025-E5C3CF33C5C5}" type="presParOf" srcId="{862DD340-B03A-4FB6-AD1D-7AA842B5D84B}" destId="{C4F3BCBF-C961-4A5C-8423-C88E2CE0D519}" srcOrd="0" destOrd="0" presId="urn:microsoft.com/office/officeart/2005/8/layout/hierarchy3"/>
    <dgm:cxn modelId="{56F57CA1-54D6-4CF0-B252-31D5341E6366}" type="presParOf" srcId="{C4F3BCBF-C961-4A5C-8423-C88E2CE0D519}" destId="{2C333B43-F44B-49B1-BC05-5AC796419196}" srcOrd="0" destOrd="0" presId="urn:microsoft.com/office/officeart/2005/8/layout/hierarchy3"/>
    <dgm:cxn modelId="{5306A8A2-0FFF-4728-A0D7-AC59E48ED04B}" type="presParOf" srcId="{2C333B43-F44B-49B1-BC05-5AC796419196}" destId="{3810B348-DDC9-4852-A2CF-A84FB410CF10}" srcOrd="0" destOrd="0" presId="urn:microsoft.com/office/officeart/2005/8/layout/hierarchy3"/>
    <dgm:cxn modelId="{09C7AE8A-49E5-477A-879E-79C1BFE717C2}" type="presParOf" srcId="{2C333B43-F44B-49B1-BC05-5AC796419196}" destId="{77EA8B56-5215-4DA4-A357-11017A59357F}" srcOrd="1" destOrd="0" presId="urn:microsoft.com/office/officeart/2005/8/layout/hierarchy3"/>
    <dgm:cxn modelId="{27F15ACD-7441-47C9-BC2D-CCB4EA0D9B81}" type="presParOf" srcId="{C4F3BCBF-C961-4A5C-8423-C88E2CE0D519}" destId="{9980C2F3-F1A8-4CE0-959F-4B4BC3559729}" srcOrd="1" destOrd="0" presId="urn:microsoft.com/office/officeart/2005/8/layout/hierarchy3"/>
    <dgm:cxn modelId="{E058F83B-56E0-433F-B325-5CF28F2046D7}" type="presParOf" srcId="{9980C2F3-F1A8-4CE0-959F-4B4BC3559729}" destId="{EE14184B-08E4-4D20-B83B-ECDCEA8DBA4F}" srcOrd="0" destOrd="0" presId="urn:microsoft.com/office/officeart/2005/8/layout/hierarchy3"/>
    <dgm:cxn modelId="{5631F6B2-B0E2-445A-A8F0-DFAA5F538CBD}" type="presParOf" srcId="{9980C2F3-F1A8-4CE0-959F-4B4BC3559729}" destId="{7B4E4D67-362A-42AB-8FE0-50A41D254D17}" srcOrd="1" destOrd="0" presId="urn:microsoft.com/office/officeart/2005/8/layout/hierarchy3"/>
    <dgm:cxn modelId="{27E12FEA-3E10-4729-AB60-11461BBD1FAA}" type="presParOf" srcId="{9980C2F3-F1A8-4CE0-959F-4B4BC3559729}" destId="{DFB24538-0880-46D7-963D-E019E61C745F}" srcOrd="2" destOrd="0" presId="urn:microsoft.com/office/officeart/2005/8/layout/hierarchy3"/>
    <dgm:cxn modelId="{E5997577-E2E1-427F-B733-C7DBFD1D510F}" type="presParOf" srcId="{9980C2F3-F1A8-4CE0-959F-4B4BC3559729}" destId="{D9F0FD5F-4791-40CC-A50D-7F0D6B0D5C4F}" srcOrd="3" destOrd="0" presId="urn:microsoft.com/office/officeart/2005/8/layout/hierarchy3"/>
    <dgm:cxn modelId="{9ECC562C-A318-4FC5-8D0D-223F75BB7AE3}" type="presParOf" srcId="{9980C2F3-F1A8-4CE0-959F-4B4BC3559729}" destId="{568CA48A-FCFD-4E2F-9764-2BC39073559F}" srcOrd="4" destOrd="0" presId="urn:microsoft.com/office/officeart/2005/8/layout/hierarchy3"/>
    <dgm:cxn modelId="{E265A000-E95C-4080-B193-2D23AF72DA99}" type="presParOf" srcId="{9980C2F3-F1A8-4CE0-959F-4B4BC3559729}" destId="{DB9F061B-81FC-4B75-AD2F-F496D5E1E817}" srcOrd="5" destOrd="0" presId="urn:microsoft.com/office/officeart/2005/8/layout/hierarchy3"/>
    <dgm:cxn modelId="{86FE3828-81DD-45DA-9FD9-8A2F08B69455}" type="presParOf" srcId="{9980C2F3-F1A8-4CE0-959F-4B4BC3559729}" destId="{C4122426-53EE-4114-91AA-7A8746986AE9}" srcOrd="6" destOrd="0" presId="urn:microsoft.com/office/officeart/2005/8/layout/hierarchy3"/>
    <dgm:cxn modelId="{C5DA8DA1-AC6B-429B-8834-20A05CCD1490}" type="presParOf" srcId="{9980C2F3-F1A8-4CE0-959F-4B4BC3559729}" destId="{46B6EEAA-D60B-4FBA-8829-94155B09BD92}" srcOrd="7" destOrd="0" presId="urn:microsoft.com/office/officeart/2005/8/layout/hierarchy3"/>
    <dgm:cxn modelId="{BA0079B6-7987-4BA3-A95C-AB13CF05296B}" type="presParOf" srcId="{9980C2F3-F1A8-4CE0-959F-4B4BC3559729}" destId="{2557CD6F-EE20-452E-ACF0-B4F04AB0ED08}" srcOrd="8" destOrd="0" presId="urn:microsoft.com/office/officeart/2005/8/layout/hierarchy3"/>
    <dgm:cxn modelId="{1F9FFCD6-0723-4F27-8C43-A8A323F30827}" type="presParOf" srcId="{9980C2F3-F1A8-4CE0-959F-4B4BC3559729}" destId="{8F188624-926B-4E76-B314-7DA844E0C771}" srcOrd="9" destOrd="0" presId="urn:microsoft.com/office/officeart/2005/8/layout/hierarchy3"/>
  </dgm:cxnLst>
  <dgm:bg/>
  <dgm:whole/>
  <dgm:extLst>
    <a:ext uri="http://schemas.microsoft.com/office/drawing/2008/diagram">
      <dsp:dataModelExt xmlns="" xmlns:dsp="http://schemas.microsoft.com/office/drawing/2008/diagram" relId="rId6" minVer="http://schemas.openxmlformats.org/drawingml/2006/diagram"/>
    </a:ext>
    <a:ext uri="{C62137D5-CB1D-491B-B009-E17868A290BF}">
      <dgm14:recolorImg xmlns=""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E7ABFC1-1886-4BB4-AD40-D17E50597B0B}"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ru-RU"/>
        </a:p>
      </dgm:t>
    </dgm:pt>
    <dgm:pt modelId="{13E3CB81-E1A0-4227-BD25-6B78F45C2BB3}">
      <dgm:prSet custT="1"/>
      <dgm:spPr/>
      <dgm:t>
        <a:bodyPr/>
        <a:lstStyle/>
        <a:p>
          <a:pPr marL="174625" indent="-174625" algn="l"/>
          <a:r>
            <a:rPr lang="ru-RU" sz="1600" b="1" dirty="0" smtClean="0">
              <a:latin typeface="Cambria" pitchFamily="18" charset="0"/>
            </a:rPr>
            <a:t>1.  Отказаться от исполнения договора купли- продажи  и потребовать возврата уплаченной суммы </a:t>
          </a:r>
          <a:endParaRPr lang="ru-RU" sz="1600" b="1" dirty="0"/>
        </a:p>
      </dgm:t>
    </dgm:pt>
    <dgm:pt modelId="{0B9A0EAD-CB98-4357-A061-71888EC2AABF}" type="parTrans" cxnId="{928B8E33-4B63-48CD-B52B-2EA77B4C4506}">
      <dgm:prSet/>
      <dgm:spPr/>
      <dgm:t>
        <a:bodyPr/>
        <a:lstStyle/>
        <a:p>
          <a:endParaRPr lang="ru-RU"/>
        </a:p>
      </dgm:t>
    </dgm:pt>
    <dgm:pt modelId="{72FD4B61-B072-41AB-BF23-97082F06833C}" type="sibTrans" cxnId="{928B8E33-4B63-48CD-B52B-2EA77B4C4506}">
      <dgm:prSet/>
      <dgm:spPr/>
      <dgm:t>
        <a:bodyPr/>
        <a:lstStyle/>
        <a:p>
          <a:endParaRPr lang="ru-RU"/>
        </a:p>
      </dgm:t>
    </dgm:pt>
    <dgm:pt modelId="{3FB1E9D0-6732-438E-B18D-79ED8F5A152E}">
      <dgm:prSet custT="1"/>
      <dgm:spPr/>
      <dgm:t>
        <a:bodyPr/>
        <a:lstStyle/>
        <a:p>
          <a:r>
            <a:rPr lang="ru-RU" sz="1600" b="1" dirty="0" smtClean="0">
              <a:latin typeface="Cambria" pitchFamily="18" charset="0"/>
            </a:rPr>
            <a:t>2. Заменить  на</a:t>
          </a:r>
        </a:p>
        <a:p>
          <a:r>
            <a:rPr lang="ru-RU" sz="1600" b="1" dirty="0" smtClean="0">
              <a:latin typeface="Arial Black"/>
            </a:rPr>
            <a:t>► </a:t>
          </a:r>
          <a:r>
            <a:rPr lang="ru-RU" sz="1600" b="1" dirty="0" smtClean="0">
              <a:latin typeface="Cambria" pitchFamily="18" charset="0"/>
            </a:rPr>
            <a:t>товар  этой же марки (модели , артикула),  </a:t>
          </a:r>
        </a:p>
        <a:p>
          <a:pPr marL="271463" indent="-271463"/>
          <a:r>
            <a:rPr lang="ru-RU" sz="1600" b="1" dirty="0" smtClean="0">
              <a:latin typeface="Arial Black"/>
            </a:rPr>
            <a:t>► </a:t>
          </a:r>
          <a:r>
            <a:rPr lang="ru-RU" sz="1600" b="1" dirty="0" smtClean="0">
              <a:latin typeface="Cambria" pitchFamily="18" charset="0"/>
            </a:rPr>
            <a:t>такой же товар другой марки (модели, артикула) с перерасчётом покупной цены</a:t>
          </a:r>
        </a:p>
      </dgm:t>
    </dgm:pt>
    <dgm:pt modelId="{2C7A6121-2C80-46E7-BFB7-745AD66B2FB9}" type="parTrans" cxnId="{FA5DD97E-CF79-4DF6-ACB5-C641D3252FDD}">
      <dgm:prSet/>
      <dgm:spPr/>
      <dgm:t>
        <a:bodyPr/>
        <a:lstStyle/>
        <a:p>
          <a:endParaRPr lang="ru-RU"/>
        </a:p>
      </dgm:t>
    </dgm:pt>
    <dgm:pt modelId="{4B1CDEE2-18C9-4D51-839F-33EAAAE7EE9E}" type="sibTrans" cxnId="{FA5DD97E-CF79-4DF6-ACB5-C641D3252FDD}">
      <dgm:prSet/>
      <dgm:spPr/>
      <dgm:t>
        <a:bodyPr/>
        <a:lstStyle/>
        <a:p>
          <a:endParaRPr lang="ru-RU"/>
        </a:p>
      </dgm:t>
    </dgm:pt>
    <dgm:pt modelId="{356CA1B2-9ACB-4BBE-A499-DF9F880F11E7}" type="pres">
      <dgm:prSet presAssocID="{0E7ABFC1-1886-4BB4-AD40-D17E50597B0B}" presName="linear" presStyleCnt="0">
        <dgm:presLayoutVars>
          <dgm:dir/>
          <dgm:animLvl val="lvl"/>
          <dgm:resizeHandles val="exact"/>
        </dgm:presLayoutVars>
      </dgm:prSet>
      <dgm:spPr/>
      <dgm:t>
        <a:bodyPr/>
        <a:lstStyle/>
        <a:p>
          <a:endParaRPr lang="ru-RU"/>
        </a:p>
      </dgm:t>
    </dgm:pt>
    <dgm:pt modelId="{93D1ADE2-C178-4061-A923-44BF91F61F71}" type="pres">
      <dgm:prSet presAssocID="{13E3CB81-E1A0-4227-BD25-6B78F45C2BB3}" presName="parentLin" presStyleCnt="0"/>
      <dgm:spPr/>
    </dgm:pt>
    <dgm:pt modelId="{D65B6043-05A0-40E1-AFD1-47978832B875}" type="pres">
      <dgm:prSet presAssocID="{13E3CB81-E1A0-4227-BD25-6B78F45C2BB3}" presName="parentLeftMargin" presStyleLbl="node1" presStyleIdx="0" presStyleCnt="2"/>
      <dgm:spPr/>
      <dgm:t>
        <a:bodyPr/>
        <a:lstStyle/>
        <a:p>
          <a:endParaRPr lang="ru-RU"/>
        </a:p>
      </dgm:t>
    </dgm:pt>
    <dgm:pt modelId="{924DF546-747C-4B7A-A6BC-075595590385}" type="pres">
      <dgm:prSet presAssocID="{13E3CB81-E1A0-4227-BD25-6B78F45C2BB3}" presName="parentText" presStyleLbl="node1" presStyleIdx="0" presStyleCnt="2" custScaleX="143982" custScaleY="415881" custLinFactNeighborX="2149" custLinFactNeighborY="-80790">
        <dgm:presLayoutVars>
          <dgm:chMax val="0"/>
          <dgm:bulletEnabled val="1"/>
        </dgm:presLayoutVars>
      </dgm:prSet>
      <dgm:spPr/>
      <dgm:t>
        <a:bodyPr/>
        <a:lstStyle/>
        <a:p>
          <a:endParaRPr lang="ru-RU"/>
        </a:p>
      </dgm:t>
    </dgm:pt>
    <dgm:pt modelId="{411652B3-6826-4BD2-82E1-A892574AD9F4}" type="pres">
      <dgm:prSet presAssocID="{13E3CB81-E1A0-4227-BD25-6B78F45C2BB3}" presName="negativeSpace" presStyleCnt="0"/>
      <dgm:spPr/>
    </dgm:pt>
    <dgm:pt modelId="{0E0941E6-E677-493E-9E82-EF5C96C18689}" type="pres">
      <dgm:prSet presAssocID="{13E3CB81-E1A0-4227-BD25-6B78F45C2BB3}" presName="childText" presStyleLbl="conFgAcc1" presStyleIdx="0" presStyleCnt="2">
        <dgm:presLayoutVars>
          <dgm:bulletEnabled val="1"/>
        </dgm:presLayoutVars>
      </dgm:prSet>
      <dgm:spPr>
        <a:solidFill>
          <a:schemeClr val="accent1"/>
        </a:solidFill>
      </dgm:spPr>
    </dgm:pt>
    <dgm:pt modelId="{17806F86-2765-4B55-9305-54A9EA78EF03}" type="pres">
      <dgm:prSet presAssocID="{72FD4B61-B072-41AB-BF23-97082F06833C}" presName="spaceBetweenRectangles" presStyleCnt="0"/>
      <dgm:spPr/>
    </dgm:pt>
    <dgm:pt modelId="{3F52928B-AFEB-4164-8AD0-B43466A9DF11}" type="pres">
      <dgm:prSet presAssocID="{3FB1E9D0-6732-438E-B18D-79ED8F5A152E}" presName="parentLin" presStyleCnt="0"/>
      <dgm:spPr/>
    </dgm:pt>
    <dgm:pt modelId="{CC0A3A46-B5FE-4F87-94B9-4BE4BD94D418}" type="pres">
      <dgm:prSet presAssocID="{3FB1E9D0-6732-438E-B18D-79ED8F5A152E}" presName="parentLeftMargin" presStyleLbl="node1" presStyleIdx="0" presStyleCnt="2"/>
      <dgm:spPr/>
      <dgm:t>
        <a:bodyPr/>
        <a:lstStyle/>
        <a:p>
          <a:endParaRPr lang="ru-RU"/>
        </a:p>
      </dgm:t>
    </dgm:pt>
    <dgm:pt modelId="{B4FB4C64-A7B1-4E94-B025-0146095EF6EA}" type="pres">
      <dgm:prSet presAssocID="{3FB1E9D0-6732-438E-B18D-79ED8F5A152E}" presName="parentText" presStyleLbl="node1" presStyleIdx="1" presStyleCnt="2" custScaleX="137161" custScaleY="622856" custLinFactNeighborX="-1505" custLinFactNeighborY="59314">
        <dgm:presLayoutVars>
          <dgm:chMax val="0"/>
          <dgm:bulletEnabled val="1"/>
        </dgm:presLayoutVars>
      </dgm:prSet>
      <dgm:spPr/>
      <dgm:t>
        <a:bodyPr/>
        <a:lstStyle/>
        <a:p>
          <a:endParaRPr lang="ru-RU"/>
        </a:p>
      </dgm:t>
    </dgm:pt>
    <dgm:pt modelId="{5BDCC8A3-9007-49FA-9964-A0090C5B1C72}" type="pres">
      <dgm:prSet presAssocID="{3FB1E9D0-6732-438E-B18D-79ED8F5A152E}" presName="negativeSpace" presStyleCnt="0"/>
      <dgm:spPr/>
    </dgm:pt>
    <dgm:pt modelId="{783515A2-B5A5-4C88-9CE7-2A1EE358785D}" type="pres">
      <dgm:prSet presAssocID="{3FB1E9D0-6732-438E-B18D-79ED8F5A152E}" presName="childText" presStyleLbl="conFgAcc1" presStyleIdx="1" presStyleCnt="2">
        <dgm:presLayoutVars>
          <dgm:bulletEnabled val="1"/>
        </dgm:presLayoutVars>
      </dgm:prSet>
      <dgm:spPr>
        <a:solidFill>
          <a:schemeClr val="accent1">
            <a:alpha val="90000"/>
          </a:schemeClr>
        </a:solidFill>
      </dgm:spPr>
      <dgm:t>
        <a:bodyPr/>
        <a:lstStyle/>
        <a:p>
          <a:endParaRPr lang="ru-RU"/>
        </a:p>
      </dgm:t>
    </dgm:pt>
  </dgm:ptLst>
  <dgm:cxnLst>
    <dgm:cxn modelId="{6E05566C-8718-469E-851F-131BA21FB114}" type="presOf" srcId="{0E7ABFC1-1886-4BB4-AD40-D17E50597B0B}" destId="{356CA1B2-9ACB-4BBE-A499-DF9F880F11E7}" srcOrd="0" destOrd="0" presId="urn:microsoft.com/office/officeart/2005/8/layout/list1"/>
    <dgm:cxn modelId="{8887376C-3407-4D76-818C-BE828B17DF93}" type="presOf" srcId="{3FB1E9D0-6732-438E-B18D-79ED8F5A152E}" destId="{B4FB4C64-A7B1-4E94-B025-0146095EF6EA}" srcOrd="1" destOrd="0" presId="urn:microsoft.com/office/officeart/2005/8/layout/list1"/>
    <dgm:cxn modelId="{928B8E33-4B63-48CD-B52B-2EA77B4C4506}" srcId="{0E7ABFC1-1886-4BB4-AD40-D17E50597B0B}" destId="{13E3CB81-E1A0-4227-BD25-6B78F45C2BB3}" srcOrd="0" destOrd="0" parTransId="{0B9A0EAD-CB98-4357-A061-71888EC2AABF}" sibTransId="{72FD4B61-B072-41AB-BF23-97082F06833C}"/>
    <dgm:cxn modelId="{7221F00C-FBBB-4D7D-A010-2C36939E6ABC}" type="presOf" srcId="{13E3CB81-E1A0-4227-BD25-6B78F45C2BB3}" destId="{924DF546-747C-4B7A-A6BC-075595590385}" srcOrd="1" destOrd="0" presId="urn:microsoft.com/office/officeart/2005/8/layout/list1"/>
    <dgm:cxn modelId="{FA5DD97E-CF79-4DF6-ACB5-C641D3252FDD}" srcId="{0E7ABFC1-1886-4BB4-AD40-D17E50597B0B}" destId="{3FB1E9D0-6732-438E-B18D-79ED8F5A152E}" srcOrd="1" destOrd="0" parTransId="{2C7A6121-2C80-46E7-BFB7-745AD66B2FB9}" sibTransId="{4B1CDEE2-18C9-4D51-839F-33EAAAE7EE9E}"/>
    <dgm:cxn modelId="{82B311CD-7D75-4CA5-97E8-7B732AA02804}" type="presOf" srcId="{3FB1E9D0-6732-438E-B18D-79ED8F5A152E}" destId="{CC0A3A46-B5FE-4F87-94B9-4BE4BD94D418}" srcOrd="0" destOrd="0" presId="urn:microsoft.com/office/officeart/2005/8/layout/list1"/>
    <dgm:cxn modelId="{B887316C-023D-47AA-8165-EB00D654B6B1}" type="presOf" srcId="{13E3CB81-E1A0-4227-BD25-6B78F45C2BB3}" destId="{D65B6043-05A0-40E1-AFD1-47978832B875}" srcOrd="0" destOrd="0" presId="urn:microsoft.com/office/officeart/2005/8/layout/list1"/>
    <dgm:cxn modelId="{1E59ECA0-EC3B-4A41-998B-6BB19FB2895D}" type="presParOf" srcId="{356CA1B2-9ACB-4BBE-A499-DF9F880F11E7}" destId="{93D1ADE2-C178-4061-A923-44BF91F61F71}" srcOrd="0" destOrd="0" presId="urn:microsoft.com/office/officeart/2005/8/layout/list1"/>
    <dgm:cxn modelId="{371E3B3E-9C5D-441F-9101-50DF87F2B6B2}" type="presParOf" srcId="{93D1ADE2-C178-4061-A923-44BF91F61F71}" destId="{D65B6043-05A0-40E1-AFD1-47978832B875}" srcOrd="0" destOrd="0" presId="urn:microsoft.com/office/officeart/2005/8/layout/list1"/>
    <dgm:cxn modelId="{93967C22-9460-45E3-BF55-DBEE138A3634}" type="presParOf" srcId="{93D1ADE2-C178-4061-A923-44BF91F61F71}" destId="{924DF546-747C-4B7A-A6BC-075595590385}" srcOrd="1" destOrd="0" presId="urn:microsoft.com/office/officeart/2005/8/layout/list1"/>
    <dgm:cxn modelId="{3ED661F8-8736-4F9A-8F2C-879ADE003C59}" type="presParOf" srcId="{356CA1B2-9ACB-4BBE-A499-DF9F880F11E7}" destId="{411652B3-6826-4BD2-82E1-A892574AD9F4}" srcOrd="1" destOrd="0" presId="urn:microsoft.com/office/officeart/2005/8/layout/list1"/>
    <dgm:cxn modelId="{84F3F744-1906-478F-A90E-9264DB106F47}" type="presParOf" srcId="{356CA1B2-9ACB-4BBE-A499-DF9F880F11E7}" destId="{0E0941E6-E677-493E-9E82-EF5C96C18689}" srcOrd="2" destOrd="0" presId="urn:microsoft.com/office/officeart/2005/8/layout/list1"/>
    <dgm:cxn modelId="{4D798634-D1D6-4F2B-9157-B63F12CF425B}" type="presParOf" srcId="{356CA1B2-9ACB-4BBE-A499-DF9F880F11E7}" destId="{17806F86-2765-4B55-9305-54A9EA78EF03}" srcOrd="3" destOrd="0" presId="urn:microsoft.com/office/officeart/2005/8/layout/list1"/>
    <dgm:cxn modelId="{9933922A-9FFF-44CD-8D12-4D36DC7B0717}" type="presParOf" srcId="{356CA1B2-9ACB-4BBE-A499-DF9F880F11E7}" destId="{3F52928B-AFEB-4164-8AD0-B43466A9DF11}" srcOrd="4" destOrd="0" presId="urn:microsoft.com/office/officeart/2005/8/layout/list1"/>
    <dgm:cxn modelId="{BA5D582A-7093-4931-8406-419555177685}" type="presParOf" srcId="{3F52928B-AFEB-4164-8AD0-B43466A9DF11}" destId="{CC0A3A46-B5FE-4F87-94B9-4BE4BD94D418}" srcOrd="0" destOrd="0" presId="urn:microsoft.com/office/officeart/2005/8/layout/list1"/>
    <dgm:cxn modelId="{A194D106-0E86-4B1B-A34F-D08A31FF21E6}" type="presParOf" srcId="{3F52928B-AFEB-4164-8AD0-B43466A9DF11}" destId="{B4FB4C64-A7B1-4E94-B025-0146095EF6EA}" srcOrd="1" destOrd="0" presId="urn:microsoft.com/office/officeart/2005/8/layout/list1"/>
    <dgm:cxn modelId="{1DF4AEC0-BBDB-435B-A9CE-DB6F6DAEC8C2}" type="presParOf" srcId="{356CA1B2-9ACB-4BBE-A499-DF9F880F11E7}" destId="{5BDCC8A3-9007-49FA-9964-A0090C5B1C72}" srcOrd="5" destOrd="0" presId="urn:microsoft.com/office/officeart/2005/8/layout/list1"/>
    <dgm:cxn modelId="{BBE5CCFE-5160-4C09-A58B-C534FC267CB9}" type="presParOf" srcId="{356CA1B2-9ACB-4BBE-A499-DF9F880F11E7}" destId="{783515A2-B5A5-4C88-9CE7-2A1EE358785D}" srcOrd="6" destOrd="0" presId="urn:microsoft.com/office/officeart/2005/8/layout/lis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0B348-DDC9-4852-A2CF-A84FB410CF10}">
      <dsp:nvSpPr>
        <dsp:cNvPr id="0" name=""/>
        <dsp:cNvSpPr/>
      </dsp:nvSpPr>
      <dsp:spPr>
        <a:xfrm>
          <a:off x="378111" y="0"/>
          <a:ext cx="4335480" cy="64392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u-RU" sz="2000" b="1" kern="1200" dirty="0" smtClean="0">
              <a:latin typeface="Candara" pitchFamily="34" charset="0"/>
            </a:rPr>
            <a:t>По выбору потребителя</a:t>
          </a:r>
          <a:endParaRPr lang="ru-RU" sz="2000" b="1" kern="1200" dirty="0">
            <a:latin typeface="Candara" pitchFamily="34" charset="0"/>
          </a:endParaRPr>
        </a:p>
      </dsp:txBody>
      <dsp:txXfrm>
        <a:off x="396971" y="18860"/>
        <a:ext cx="4297760" cy="606200"/>
      </dsp:txXfrm>
    </dsp:sp>
    <dsp:sp modelId="{EE14184B-08E4-4D20-B83B-ECDCEA8DBA4F}">
      <dsp:nvSpPr>
        <dsp:cNvPr id="0" name=""/>
        <dsp:cNvSpPr/>
      </dsp:nvSpPr>
      <dsp:spPr>
        <a:xfrm>
          <a:off x="811659" y="643920"/>
          <a:ext cx="268462" cy="4053393"/>
        </a:xfrm>
        <a:custGeom>
          <a:avLst/>
          <a:gdLst/>
          <a:ahLst/>
          <a:cxnLst/>
          <a:rect l="0" t="0" r="0" b="0"/>
          <a:pathLst>
            <a:path>
              <a:moveTo>
                <a:pt x="0" y="0"/>
              </a:moveTo>
              <a:lnTo>
                <a:pt x="0" y="4053393"/>
              </a:lnTo>
              <a:lnTo>
                <a:pt x="268462" y="405339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4E4D67-362A-42AB-8FE0-50A41D254D17}">
      <dsp:nvSpPr>
        <dsp:cNvPr id="0" name=""/>
        <dsp:cNvSpPr/>
      </dsp:nvSpPr>
      <dsp:spPr>
        <a:xfrm>
          <a:off x="1080121" y="4354069"/>
          <a:ext cx="6429637" cy="68649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latin typeface="Candara" panose="020E0502030303020204" pitchFamily="34" charset="0"/>
            </a:rPr>
            <a:t>Отказ от исполнения договора купли-продажи и возврат уплаченной за товар суммы</a:t>
          </a:r>
        </a:p>
      </dsp:txBody>
      <dsp:txXfrm>
        <a:off x="1100228" y="4374176"/>
        <a:ext cx="6389423" cy="646276"/>
      </dsp:txXfrm>
    </dsp:sp>
    <dsp:sp modelId="{DFB24538-0880-46D7-963D-E019E61C745F}">
      <dsp:nvSpPr>
        <dsp:cNvPr id="0" name=""/>
        <dsp:cNvSpPr/>
      </dsp:nvSpPr>
      <dsp:spPr>
        <a:xfrm>
          <a:off x="811659" y="643920"/>
          <a:ext cx="268462" cy="3065668"/>
        </a:xfrm>
        <a:custGeom>
          <a:avLst/>
          <a:gdLst/>
          <a:ahLst/>
          <a:cxnLst/>
          <a:rect l="0" t="0" r="0" b="0"/>
          <a:pathLst>
            <a:path>
              <a:moveTo>
                <a:pt x="0" y="0"/>
              </a:moveTo>
              <a:lnTo>
                <a:pt x="0" y="3065668"/>
              </a:lnTo>
              <a:lnTo>
                <a:pt x="268462" y="3065668"/>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F0FD5F-4791-40CC-A50D-7F0D6B0D5C4F}">
      <dsp:nvSpPr>
        <dsp:cNvPr id="0" name=""/>
        <dsp:cNvSpPr/>
      </dsp:nvSpPr>
      <dsp:spPr>
        <a:xfrm>
          <a:off x="1080121" y="3168354"/>
          <a:ext cx="6401624" cy="1082469"/>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1116192"/>
              <a:satOff val="6725"/>
              <a:lumOff val="53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latin typeface="Candara" panose="020E0502030303020204" pitchFamily="34" charset="0"/>
            </a:rPr>
            <a:t>Незамедлительное безвозмездное устранение недостатков товара или возмещения расходов на их исправление потребителем или третьим лицом</a:t>
          </a:r>
          <a:endParaRPr lang="ru-RU" sz="1800" b="1" kern="1200" dirty="0">
            <a:latin typeface="Candara" panose="020E0502030303020204" pitchFamily="34" charset="0"/>
          </a:endParaRPr>
        </a:p>
      </dsp:txBody>
      <dsp:txXfrm>
        <a:off x="1111825" y="3200058"/>
        <a:ext cx="6338216" cy="1019061"/>
      </dsp:txXfrm>
    </dsp:sp>
    <dsp:sp modelId="{568CA48A-FCFD-4E2F-9764-2BC39073559F}">
      <dsp:nvSpPr>
        <dsp:cNvPr id="0" name=""/>
        <dsp:cNvSpPr/>
      </dsp:nvSpPr>
      <dsp:spPr>
        <a:xfrm>
          <a:off x="811659" y="643920"/>
          <a:ext cx="340468" cy="2105250"/>
        </a:xfrm>
        <a:custGeom>
          <a:avLst/>
          <a:gdLst/>
          <a:ahLst/>
          <a:cxnLst/>
          <a:rect l="0" t="0" r="0" b="0"/>
          <a:pathLst>
            <a:path>
              <a:moveTo>
                <a:pt x="0" y="0"/>
              </a:moveTo>
              <a:lnTo>
                <a:pt x="0" y="2105250"/>
              </a:lnTo>
              <a:lnTo>
                <a:pt x="340468" y="210525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9F061B-81FC-4B75-AD2F-F496D5E1E817}">
      <dsp:nvSpPr>
        <dsp:cNvPr id="0" name=""/>
        <dsp:cNvSpPr/>
      </dsp:nvSpPr>
      <dsp:spPr>
        <a:xfrm>
          <a:off x="1152127" y="2448270"/>
          <a:ext cx="6370396" cy="60180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2232385"/>
              <a:satOff val="13449"/>
              <a:lumOff val="107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latin typeface="Candara" panose="020E0502030303020204" pitchFamily="34" charset="0"/>
            </a:rPr>
            <a:t>Соразмерное  уменьшение покупной цены</a:t>
          </a:r>
          <a:endParaRPr lang="ru-RU" sz="1800" b="1" kern="1200" dirty="0">
            <a:latin typeface="Candara" panose="020E0502030303020204" pitchFamily="34" charset="0"/>
          </a:endParaRPr>
        </a:p>
      </dsp:txBody>
      <dsp:txXfrm>
        <a:off x="1169753" y="2465896"/>
        <a:ext cx="6335144" cy="566550"/>
      </dsp:txXfrm>
    </dsp:sp>
    <dsp:sp modelId="{C4122426-53EE-4114-91AA-7A8746986AE9}">
      <dsp:nvSpPr>
        <dsp:cNvPr id="0" name=""/>
        <dsp:cNvSpPr/>
      </dsp:nvSpPr>
      <dsp:spPr>
        <a:xfrm>
          <a:off x="811659" y="643920"/>
          <a:ext cx="340468" cy="1262213"/>
        </a:xfrm>
        <a:custGeom>
          <a:avLst/>
          <a:gdLst/>
          <a:ahLst/>
          <a:cxnLst/>
          <a:rect l="0" t="0" r="0" b="0"/>
          <a:pathLst>
            <a:path>
              <a:moveTo>
                <a:pt x="0" y="0"/>
              </a:moveTo>
              <a:lnTo>
                <a:pt x="0" y="1262213"/>
              </a:lnTo>
              <a:lnTo>
                <a:pt x="340468" y="126221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B6EEAA-D60B-4FBA-8829-94155B09BD92}">
      <dsp:nvSpPr>
        <dsp:cNvPr id="0" name=""/>
        <dsp:cNvSpPr/>
      </dsp:nvSpPr>
      <dsp:spPr>
        <a:xfrm>
          <a:off x="1152127" y="1584173"/>
          <a:ext cx="6410989" cy="64392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3348577"/>
              <a:satOff val="20174"/>
              <a:lumOff val="1617"/>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ts val="0"/>
            </a:spcAft>
          </a:pPr>
          <a:r>
            <a:rPr lang="ru-RU" sz="1800" b="1" kern="1200" dirty="0" smtClean="0">
              <a:latin typeface="Candara" panose="020E0502030303020204" pitchFamily="34" charset="0"/>
            </a:rPr>
            <a:t>Замена на такой же товар другой марки (модели, артикула)</a:t>
          </a:r>
        </a:p>
        <a:p>
          <a:pPr lvl="0" algn="l" defTabSz="800100">
            <a:lnSpc>
              <a:spcPct val="90000"/>
            </a:lnSpc>
            <a:spcBef>
              <a:spcPct val="0"/>
            </a:spcBef>
            <a:spcAft>
              <a:spcPts val="0"/>
            </a:spcAft>
          </a:pPr>
          <a:r>
            <a:rPr lang="ru-RU" sz="1800" b="1" kern="1200" dirty="0" smtClean="0">
              <a:latin typeface="Candara" panose="020E0502030303020204" pitchFamily="34" charset="0"/>
            </a:rPr>
            <a:t> с перерасчётом покупной цены</a:t>
          </a:r>
          <a:endParaRPr lang="ru-RU" sz="1800" b="1" kern="1200" dirty="0">
            <a:latin typeface="Candara" panose="020E0502030303020204" pitchFamily="34" charset="0"/>
          </a:endParaRPr>
        </a:p>
      </dsp:txBody>
      <dsp:txXfrm>
        <a:off x="1170987" y="1603033"/>
        <a:ext cx="6373269" cy="606200"/>
      </dsp:txXfrm>
    </dsp:sp>
    <dsp:sp modelId="{2557CD6F-EE20-452E-ACF0-B4F04AB0ED08}">
      <dsp:nvSpPr>
        <dsp:cNvPr id="0" name=""/>
        <dsp:cNvSpPr/>
      </dsp:nvSpPr>
      <dsp:spPr>
        <a:xfrm>
          <a:off x="811659" y="643920"/>
          <a:ext cx="340468" cy="433383"/>
        </a:xfrm>
        <a:custGeom>
          <a:avLst/>
          <a:gdLst/>
          <a:ahLst/>
          <a:cxnLst/>
          <a:rect l="0" t="0" r="0" b="0"/>
          <a:pathLst>
            <a:path>
              <a:moveTo>
                <a:pt x="0" y="0"/>
              </a:moveTo>
              <a:lnTo>
                <a:pt x="0" y="433383"/>
              </a:lnTo>
              <a:lnTo>
                <a:pt x="340468" y="43338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188624-926B-4E76-B314-7DA844E0C771}">
      <dsp:nvSpPr>
        <dsp:cNvPr id="0" name=""/>
        <dsp:cNvSpPr/>
      </dsp:nvSpPr>
      <dsp:spPr>
        <a:xfrm>
          <a:off x="1152127" y="792086"/>
          <a:ext cx="6267142" cy="570436"/>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latin typeface="Candara" panose="020E0502030303020204" pitchFamily="34" charset="0"/>
            </a:rPr>
            <a:t>Замена на товар этой же марки (модели, артикула</a:t>
          </a:r>
          <a:r>
            <a:rPr lang="ru-RU" sz="1800" b="1" kern="1200" dirty="0" smtClean="0">
              <a:latin typeface="Cambria" pitchFamily="18" charset="0"/>
            </a:rPr>
            <a:t>)</a:t>
          </a:r>
          <a:endParaRPr lang="ru-RU" sz="1800" b="1" kern="1200" dirty="0">
            <a:latin typeface="Cambria" pitchFamily="18" charset="0"/>
          </a:endParaRPr>
        </a:p>
      </dsp:txBody>
      <dsp:txXfrm>
        <a:off x="1168835" y="808794"/>
        <a:ext cx="6233726" cy="537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0941E6-E677-493E-9E82-EF5C96C18689}">
      <dsp:nvSpPr>
        <dsp:cNvPr id="0" name=""/>
        <dsp:cNvSpPr/>
      </dsp:nvSpPr>
      <dsp:spPr>
        <a:xfrm>
          <a:off x="0" y="778985"/>
          <a:ext cx="6096000" cy="176400"/>
        </a:xfrm>
        <a:prstGeom prst="rect">
          <a:avLst/>
        </a:prstGeom>
        <a:solidFill>
          <a:schemeClr val="accent1"/>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4DF546-747C-4B7A-A6BC-075595590385}">
      <dsp:nvSpPr>
        <dsp:cNvPr id="0" name=""/>
        <dsp:cNvSpPr/>
      </dsp:nvSpPr>
      <dsp:spPr>
        <a:xfrm>
          <a:off x="294000" y="0"/>
          <a:ext cx="5801999" cy="85937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174625" lvl="0" indent="-174625" algn="l" defTabSz="711200">
            <a:lnSpc>
              <a:spcPct val="90000"/>
            </a:lnSpc>
            <a:spcBef>
              <a:spcPct val="0"/>
            </a:spcBef>
            <a:spcAft>
              <a:spcPct val="35000"/>
            </a:spcAft>
          </a:pPr>
          <a:r>
            <a:rPr lang="ru-RU" sz="1600" b="1" kern="1200" dirty="0" smtClean="0">
              <a:latin typeface="Cambria" pitchFamily="18" charset="0"/>
            </a:rPr>
            <a:t>1.  Отказаться от исполнения договора купли- продажи  и потребовать возврата уплаченной суммы </a:t>
          </a:r>
          <a:endParaRPr lang="ru-RU" sz="1600" b="1" kern="1200" dirty="0"/>
        </a:p>
      </dsp:txBody>
      <dsp:txXfrm>
        <a:off x="335951" y="41951"/>
        <a:ext cx="5718097" cy="775474"/>
      </dsp:txXfrm>
    </dsp:sp>
    <dsp:sp modelId="{783515A2-B5A5-4C88-9CE7-2A1EE358785D}">
      <dsp:nvSpPr>
        <dsp:cNvPr id="0" name=""/>
        <dsp:cNvSpPr/>
      </dsp:nvSpPr>
      <dsp:spPr>
        <a:xfrm>
          <a:off x="0" y="2176935"/>
          <a:ext cx="6096000" cy="176400"/>
        </a:xfrm>
        <a:prstGeom prst="rect">
          <a:avLst/>
        </a:prstGeom>
        <a:solidFill>
          <a:schemeClr val="accent1">
            <a:alpha val="9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FB4C64-A7B1-4E94-B025-0146095EF6EA}">
      <dsp:nvSpPr>
        <dsp:cNvPr id="0" name=""/>
        <dsp:cNvSpPr/>
      </dsp:nvSpPr>
      <dsp:spPr>
        <a:xfrm>
          <a:off x="296987" y="1089194"/>
          <a:ext cx="5790060" cy="1287069"/>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711200">
            <a:lnSpc>
              <a:spcPct val="90000"/>
            </a:lnSpc>
            <a:spcBef>
              <a:spcPct val="0"/>
            </a:spcBef>
            <a:spcAft>
              <a:spcPct val="35000"/>
            </a:spcAft>
          </a:pPr>
          <a:r>
            <a:rPr lang="ru-RU" sz="1600" b="1" kern="1200" dirty="0" smtClean="0">
              <a:latin typeface="Cambria" pitchFamily="18" charset="0"/>
            </a:rPr>
            <a:t>2. Заменить  на</a:t>
          </a:r>
        </a:p>
        <a:p>
          <a:pPr lvl="0" algn="l" defTabSz="711200">
            <a:lnSpc>
              <a:spcPct val="90000"/>
            </a:lnSpc>
            <a:spcBef>
              <a:spcPct val="0"/>
            </a:spcBef>
            <a:spcAft>
              <a:spcPct val="35000"/>
            </a:spcAft>
          </a:pPr>
          <a:r>
            <a:rPr lang="ru-RU" sz="1600" b="1" kern="1200" dirty="0" smtClean="0">
              <a:latin typeface="Arial Black"/>
            </a:rPr>
            <a:t>► </a:t>
          </a:r>
          <a:r>
            <a:rPr lang="ru-RU" sz="1600" b="1" kern="1200" dirty="0" smtClean="0">
              <a:latin typeface="Cambria" pitchFamily="18" charset="0"/>
            </a:rPr>
            <a:t>товар  этой же марки (модели , артикула),  </a:t>
          </a:r>
        </a:p>
        <a:p>
          <a:pPr marL="271463" lvl="0" indent="-271463" algn="l" defTabSz="711200">
            <a:lnSpc>
              <a:spcPct val="90000"/>
            </a:lnSpc>
            <a:spcBef>
              <a:spcPct val="0"/>
            </a:spcBef>
            <a:spcAft>
              <a:spcPct val="35000"/>
            </a:spcAft>
          </a:pPr>
          <a:r>
            <a:rPr lang="ru-RU" sz="1600" b="1" kern="1200" dirty="0" smtClean="0">
              <a:latin typeface="Arial Black"/>
            </a:rPr>
            <a:t>► </a:t>
          </a:r>
          <a:r>
            <a:rPr lang="ru-RU" sz="1600" b="1" kern="1200" dirty="0" smtClean="0">
              <a:latin typeface="Cambria" pitchFamily="18" charset="0"/>
            </a:rPr>
            <a:t>такой же товар другой марки (модели, артикула) с перерасчётом покупной цены</a:t>
          </a:r>
        </a:p>
      </dsp:txBody>
      <dsp:txXfrm>
        <a:off x="359817" y="1152024"/>
        <a:ext cx="5664400" cy="11614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00FD1A-7743-4D6E-B6E6-86E2A2FEA7E5}" type="datetimeFigureOut">
              <a:rPr lang="ru-RU" smtClean="0"/>
              <a:pPr/>
              <a:t>11.03.2026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4F38C6-E236-4175-8665-D80978D1BFC0}" type="slidenum">
              <a:rPr lang="ru-RU" smtClean="0"/>
              <a:pPr/>
              <a:t>‹#›</a:t>
            </a:fld>
            <a:endParaRPr lang="ru-RU"/>
          </a:p>
        </p:txBody>
      </p:sp>
    </p:spTree>
    <p:extLst>
      <p:ext uri="{BB962C8B-B14F-4D97-AF65-F5344CB8AC3E}">
        <p14:creationId xmlns="" xmlns:p14="http://schemas.microsoft.com/office/powerpoint/2010/main" val="84876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31317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814153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3666496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967023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446821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2246836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257149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271337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528726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328199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619648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11.03.2026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66738056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ru.wikipedia.org/wiki/%D0%90%D0%BD%D0%B3%D0%BB%D0%B8%D0%B9%D1%81%D0%BA%D0%B8%D0%B9_%D1%8F%D0%B7%D1%8B%D0%BA" TargetMode="External"/><Relationship Id="rId2" Type="http://schemas.openxmlformats.org/officeDocument/2006/relationships/hyperlink" Target="https://ru.wikipedia.org/wiki/%D0%98%D0%BD%D1%84%D0%BE%D1%80%D0%BC%D0%B8%D1%80%D0%BE%D0%B2%D0%B0%D0%BD%D0%BD%D1%8B%D0%B9_%D0%BF%D0%BE%D1%82%D1%80%D0%B5%D0%B1%D0%B8%D1%82%D0%B5%D0%BB%D1%8C"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consultant.ru/document/cons_doc_LAW_305/5311cc4c47a088e5ebc6a23b15f59fa70221f8ce/" TargetMode="External"/><Relationship Id="rId2" Type="http://schemas.openxmlformats.org/officeDocument/2006/relationships/hyperlink" Target="https://ekblaw.ru/izmeneniya-v-pravah-potrebiteley-2026-glavnye-popravki?utm_referrer=https://www.google.ru/"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tass.ru/obschestvo/2630740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consultant.ru/document/cons_doc_LAW_5142/b207bc9b104b2dbe6c30c6810331f7ab59f298b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icture background"/>
          <p:cNvPicPr/>
          <p:nvPr/>
        </p:nvPicPr>
        <p:blipFill rotWithShape="1">
          <a:blip r:embed="rId2">
            <a:extLst>
              <a:ext uri="{28A0092B-C50C-407E-A947-70E740481C1C}">
                <a14:useLocalDpi xmlns="" xmlns:a14="http://schemas.microsoft.com/office/drawing/2010/main" val="0"/>
              </a:ext>
            </a:extLst>
          </a:blip>
          <a:srcRect l="4321" t="6109" r="3976" b="13413"/>
          <a:stretch/>
        </p:blipFill>
        <p:spPr bwMode="auto">
          <a:xfrm>
            <a:off x="899592" y="116632"/>
            <a:ext cx="7056784" cy="1951990"/>
          </a:xfrm>
          <a:prstGeom prst="rect">
            <a:avLst/>
          </a:prstGeom>
          <a:noFill/>
          <a:ln>
            <a:noFill/>
          </a:ln>
          <a:extLst>
            <a:ext uri="{53640926-AAD7-44D8-BBD7-CCE9431645EC}">
              <a14:shadowObscured xmlns="" xmlns:a14="http://schemas.microsoft.com/office/drawing/2010/main"/>
            </a:ext>
          </a:extLst>
        </p:spPr>
      </p:pic>
      <p:sp>
        <p:nvSpPr>
          <p:cNvPr id="3" name="Прямоугольник 2"/>
          <p:cNvSpPr/>
          <p:nvPr/>
        </p:nvSpPr>
        <p:spPr>
          <a:xfrm>
            <a:off x="683568" y="2173952"/>
            <a:ext cx="7992888" cy="1015663"/>
          </a:xfrm>
          <a:prstGeom prst="rect">
            <a:avLst/>
          </a:prstGeom>
        </p:spPr>
        <p:txBody>
          <a:bodyPr wrap="square">
            <a:spAutoFit/>
          </a:bodyPr>
          <a:lstStyle/>
          <a:p>
            <a:r>
              <a:rPr lang="ru-RU" sz="2000" b="1" dirty="0" smtClean="0">
                <a:solidFill>
                  <a:schemeClr val="accent2">
                    <a:lumMod val="75000"/>
                  </a:schemeClr>
                </a:solidFill>
                <a:latin typeface="Times New Roman" pitchFamily="18" charset="0"/>
                <a:cs typeface="Times New Roman" pitchFamily="18" charset="0"/>
              </a:rPr>
              <a:t>Тема Всемирного дня </a:t>
            </a:r>
            <a:r>
              <a:rPr lang="ru-RU" sz="2000" b="1" dirty="0">
                <a:solidFill>
                  <a:schemeClr val="accent2">
                    <a:lumMod val="75000"/>
                  </a:schemeClr>
                </a:solidFill>
                <a:latin typeface="Times New Roman" pitchFamily="18" charset="0"/>
                <a:cs typeface="Times New Roman" pitchFamily="18" charset="0"/>
              </a:rPr>
              <a:t>защиты </a:t>
            </a:r>
            <a:r>
              <a:rPr lang="ru-RU" sz="2000" b="1" dirty="0" smtClean="0">
                <a:solidFill>
                  <a:schemeClr val="accent2">
                    <a:lumMod val="75000"/>
                  </a:schemeClr>
                </a:solidFill>
                <a:latin typeface="Times New Roman" pitchFamily="18" charset="0"/>
                <a:cs typeface="Times New Roman" pitchFamily="18" charset="0"/>
              </a:rPr>
              <a:t>прав потребителей 202</a:t>
            </a:r>
            <a:r>
              <a:rPr lang="en-US" sz="2000" b="1" dirty="0" smtClean="0">
                <a:solidFill>
                  <a:schemeClr val="accent2">
                    <a:lumMod val="75000"/>
                  </a:schemeClr>
                </a:solidFill>
                <a:latin typeface="Times New Roman" pitchFamily="18" charset="0"/>
                <a:cs typeface="Times New Roman" pitchFamily="18" charset="0"/>
              </a:rPr>
              <a:t>6</a:t>
            </a:r>
            <a:r>
              <a:rPr lang="ru-RU" sz="2000" b="1" dirty="0" smtClean="0">
                <a:solidFill>
                  <a:schemeClr val="accent2">
                    <a:lumMod val="75000"/>
                  </a:schemeClr>
                </a:solidFill>
                <a:latin typeface="Times New Roman" pitchFamily="18" charset="0"/>
                <a:cs typeface="Times New Roman" pitchFamily="18" charset="0"/>
              </a:rPr>
              <a:t> года </a:t>
            </a:r>
          </a:p>
          <a:p>
            <a:r>
              <a:rPr lang="ru-RU" sz="2000" b="1" dirty="0">
                <a:solidFill>
                  <a:schemeClr val="accent2">
                    <a:lumMod val="75000"/>
                  </a:schemeClr>
                </a:solidFill>
                <a:latin typeface="Times New Roman" pitchFamily="18" charset="0"/>
                <a:cs typeface="Times New Roman" pitchFamily="18" charset="0"/>
              </a:rPr>
              <a:t>Безопасные товары, уверенные потребители(</a:t>
            </a:r>
            <a:r>
              <a:rPr lang="ru-RU" sz="2000" b="1" dirty="0" err="1">
                <a:solidFill>
                  <a:schemeClr val="accent2">
                    <a:lumMod val="75000"/>
                  </a:schemeClr>
                </a:solidFill>
                <a:latin typeface="Times New Roman" pitchFamily="18" charset="0"/>
                <a:cs typeface="Times New Roman" pitchFamily="18" charset="0"/>
              </a:rPr>
              <a:t>Safe</a:t>
            </a:r>
            <a:r>
              <a:rPr lang="ru-RU" sz="2000" b="1" dirty="0">
                <a:solidFill>
                  <a:schemeClr val="accent2">
                    <a:lumMod val="75000"/>
                  </a:schemeClr>
                </a:solidFill>
                <a:latin typeface="Times New Roman" pitchFamily="18" charset="0"/>
                <a:cs typeface="Times New Roman" pitchFamily="18" charset="0"/>
              </a:rPr>
              <a:t> </a:t>
            </a:r>
            <a:r>
              <a:rPr lang="ru-RU" sz="2000" b="1" dirty="0" err="1">
                <a:solidFill>
                  <a:schemeClr val="accent2">
                    <a:lumMod val="75000"/>
                  </a:schemeClr>
                </a:solidFill>
                <a:latin typeface="Times New Roman" pitchFamily="18" charset="0"/>
                <a:cs typeface="Times New Roman" pitchFamily="18" charset="0"/>
              </a:rPr>
              <a:t>Products</a:t>
            </a:r>
            <a:r>
              <a:rPr lang="ru-RU" sz="2000" b="1" dirty="0">
                <a:solidFill>
                  <a:schemeClr val="accent2">
                    <a:lumMod val="75000"/>
                  </a:schemeClr>
                </a:solidFill>
                <a:latin typeface="Times New Roman" pitchFamily="18" charset="0"/>
                <a:cs typeface="Times New Roman" pitchFamily="18" charset="0"/>
              </a:rPr>
              <a:t>, </a:t>
            </a:r>
            <a:r>
              <a:rPr lang="ru-RU" sz="2000" b="1" dirty="0" err="1">
                <a:solidFill>
                  <a:schemeClr val="accent2">
                    <a:lumMod val="75000"/>
                  </a:schemeClr>
                </a:solidFill>
                <a:latin typeface="Times New Roman" pitchFamily="18" charset="0"/>
                <a:cs typeface="Times New Roman" pitchFamily="18" charset="0"/>
              </a:rPr>
              <a:t>Confident</a:t>
            </a:r>
            <a:r>
              <a:rPr lang="ru-RU" sz="2000" b="1" dirty="0">
                <a:solidFill>
                  <a:schemeClr val="accent2">
                    <a:lumMod val="75000"/>
                  </a:schemeClr>
                </a:solidFill>
                <a:latin typeface="Times New Roman" pitchFamily="18" charset="0"/>
                <a:cs typeface="Times New Roman" pitchFamily="18" charset="0"/>
              </a:rPr>
              <a:t> </a:t>
            </a:r>
            <a:r>
              <a:rPr lang="ru-RU" sz="2000" b="1" dirty="0" err="1">
                <a:solidFill>
                  <a:schemeClr val="accent2">
                    <a:lumMod val="75000"/>
                  </a:schemeClr>
                </a:solidFill>
                <a:latin typeface="Times New Roman" pitchFamily="18" charset="0"/>
                <a:cs typeface="Times New Roman" pitchFamily="18" charset="0"/>
              </a:rPr>
              <a:t>Consumers</a:t>
            </a:r>
            <a:r>
              <a:rPr lang="ru-RU" sz="2000" b="1" dirty="0">
                <a:solidFill>
                  <a:schemeClr val="accent2">
                    <a:lumMod val="75000"/>
                  </a:schemeClr>
                </a:solidFill>
                <a:latin typeface="Times New Roman" pitchFamily="18" charset="0"/>
                <a:cs typeface="Times New Roman" pitchFamily="18" charset="0"/>
              </a:rPr>
              <a:t>).</a:t>
            </a:r>
          </a:p>
        </p:txBody>
      </p:sp>
      <p:sp>
        <p:nvSpPr>
          <p:cNvPr id="5" name="Прямоугольник 4"/>
          <p:cNvSpPr/>
          <p:nvPr/>
        </p:nvSpPr>
        <p:spPr>
          <a:xfrm>
            <a:off x="1533266" y="3142415"/>
            <a:ext cx="5814392" cy="1938992"/>
          </a:xfrm>
          <a:prstGeom prst="rect">
            <a:avLst/>
          </a:prstGeom>
        </p:spPr>
        <p:txBody>
          <a:bodyPr wrap="square">
            <a:spAutoFit/>
          </a:bodyPr>
          <a:lstStyle/>
          <a:p>
            <a:pPr algn="ctr"/>
            <a:r>
              <a:rPr lang="ru-RU" sz="2000" b="1" dirty="0">
                <a:latin typeface="Times New Roman" pitchFamily="18" charset="0"/>
                <a:cs typeface="Times New Roman" pitchFamily="18" charset="0"/>
              </a:rPr>
              <a:t>План проведения занятия : </a:t>
            </a:r>
          </a:p>
          <a:p>
            <a:r>
              <a:rPr lang="ru-RU" sz="2000" b="1" dirty="0">
                <a:latin typeface="Times New Roman" pitchFamily="18" charset="0"/>
                <a:cs typeface="Times New Roman" pitchFamily="18" charset="0"/>
              </a:rPr>
              <a:t>1. История Всемирного дня прав потребителей;</a:t>
            </a:r>
          </a:p>
          <a:p>
            <a:r>
              <a:rPr lang="ru-RU" sz="2000" b="1" dirty="0" smtClean="0">
                <a:latin typeface="Times New Roman" pitchFamily="18" charset="0"/>
                <a:cs typeface="Times New Roman" pitchFamily="18" charset="0"/>
              </a:rPr>
              <a:t>2</a:t>
            </a:r>
            <a:r>
              <a:rPr lang="ru-RU" sz="2000" b="1"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Права </a:t>
            </a:r>
            <a:r>
              <a:rPr lang="ru-RU" sz="2000" b="1" dirty="0">
                <a:latin typeface="Times New Roman" pitchFamily="18" charset="0"/>
                <a:cs typeface="Times New Roman" pitchFamily="18" charset="0"/>
              </a:rPr>
              <a:t>потребителя; </a:t>
            </a:r>
          </a:p>
          <a:p>
            <a:r>
              <a:rPr lang="ru-RU" sz="2000" b="1" dirty="0">
                <a:latin typeface="Times New Roman" pitchFamily="18" charset="0"/>
                <a:cs typeface="Times New Roman" pitchFamily="18" charset="0"/>
              </a:rPr>
              <a:t>3. Защита прав потребителей при продаже товаров и услуг;</a:t>
            </a:r>
          </a:p>
          <a:p>
            <a:r>
              <a:rPr lang="ru-RU" sz="2000" b="1" dirty="0">
                <a:latin typeface="Times New Roman" pitchFamily="18" charset="0"/>
                <a:cs typeface="Times New Roman" pitchFamily="18" charset="0"/>
              </a:rPr>
              <a:t>4. Безопасные </a:t>
            </a:r>
            <a:r>
              <a:rPr lang="ru-RU" sz="2000" b="1" dirty="0" smtClean="0">
                <a:latin typeface="Times New Roman" pitchFamily="18" charset="0"/>
                <a:cs typeface="Times New Roman" pitchFamily="18" charset="0"/>
              </a:rPr>
              <a:t>и качественные товары </a:t>
            </a:r>
            <a:endParaRPr lang="ru-RU" sz="2000" b="1" dirty="0">
              <a:latin typeface="Times New Roman" pitchFamily="18" charset="0"/>
              <a:cs typeface="Times New Roman" pitchFamily="18" charset="0"/>
            </a:endParaRPr>
          </a:p>
        </p:txBody>
      </p:sp>
      <p:sp>
        <p:nvSpPr>
          <p:cNvPr id="6" name="Прямоугольник 5"/>
          <p:cNvSpPr/>
          <p:nvPr/>
        </p:nvSpPr>
        <p:spPr>
          <a:xfrm>
            <a:off x="11970" y="5949280"/>
            <a:ext cx="8856984" cy="523220"/>
          </a:xfrm>
          <a:prstGeom prst="rect">
            <a:avLst/>
          </a:prstGeom>
        </p:spPr>
        <p:txBody>
          <a:bodyPr wrap="square">
            <a:spAutoFit/>
          </a:bodyPr>
          <a:lstStyle/>
          <a:p>
            <a:pPr algn="ctr"/>
            <a:r>
              <a:rPr lang="ru-RU" sz="1400" smtClean="0">
                <a:latin typeface="Times New Roman" pitchFamily="18" charset="0"/>
                <a:cs typeface="Times New Roman" pitchFamily="18" charset="0"/>
              </a:rPr>
              <a:t>подготовлено </a:t>
            </a:r>
            <a:r>
              <a:rPr lang="ru-RU" sz="1400" dirty="0">
                <a:latin typeface="Times New Roman" pitchFamily="18" charset="0"/>
                <a:cs typeface="Times New Roman" pitchFamily="18" charset="0"/>
              </a:rPr>
              <a:t>центром по информированию и консультированию потребителей ФБУЗ «Центр гигиены и эпидемиологии в Новгородской области»</a:t>
            </a:r>
          </a:p>
        </p:txBody>
      </p:sp>
    </p:spTree>
    <p:extLst>
      <p:ext uri="{BB962C8B-B14F-4D97-AF65-F5344CB8AC3E}">
        <p14:creationId xmlns="" xmlns:p14="http://schemas.microsoft.com/office/powerpoint/2010/main" val="1349765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91880" y="404664"/>
            <a:ext cx="3744416" cy="1320800"/>
          </a:xfrm>
        </p:spPr>
        <p:txBody>
          <a:bodyPr>
            <a:normAutofit fontScale="90000"/>
          </a:bodyPr>
          <a:lstStyle/>
          <a:p>
            <a:pPr algn="ctr"/>
            <a:r>
              <a:rPr lang="ru-RU" b="1" dirty="0" smtClean="0">
                <a:solidFill>
                  <a:schemeClr val="accent2">
                    <a:lumMod val="75000"/>
                  </a:schemeClr>
                </a:solidFill>
                <a:effectLst>
                  <a:outerShdw blurRad="38100" dist="38100" dir="2700000" algn="tl">
                    <a:srgbClr val="000000">
                      <a:alpha val="43137"/>
                    </a:srgbClr>
                  </a:outerShdw>
                </a:effectLst>
              </a:rPr>
              <a:t>Право на                  безопасность</a:t>
            </a:r>
            <a:endParaRPr lang="ru-RU" b="1" dirty="0">
              <a:solidFill>
                <a:schemeClr val="accent2">
                  <a:lumMod val="75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67544" y="2276872"/>
            <a:ext cx="8229600" cy="4133056"/>
          </a:xfrm>
        </p:spPr>
        <p:txBody>
          <a:bodyPr>
            <a:normAutofit fontScale="77500" lnSpcReduction="20000"/>
          </a:bodyPr>
          <a:lstStyle/>
          <a:p>
            <a:r>
              <a:rPr lang="ru-RU" dirty="0"/>
              <a:t>Право на безопасность - что это такое? </a:t>
            </a:r>
            <a:r>
              <a:rPr lang="ru-RU" dirty="0" smtClean="0"/>
              <a:t>Это состояние </a:t>
            </a:r>
            <a:r>
              <a:rPr lang="ru-RU" dirty="0"/>
              <a:t>товара в обычных условиях его использования, хранения, транспортировки и утилизации, при котором риск вреда жизни, здоровью и имуществу потребителя ограничен допустимым уровнем.</a:t>
            </a:r>
          </a:p>
          <a:p>
            <a:r>
              <a:rPr lang="ru-RU" dirty="0" smtClean="0"/>
              <a:t>Потребитель </a:t>
            </a:r>
            <a:r>
              <a:rPr lang="ru-RU" dirty="0"/>
              <a:t>имеете право на то, чтобы товар (работа, услуга) были безопасны для жизни,   здоровья, имущества потребителя и окружающей среды и не причинял вред имуществу потребителя (ст. 7 Закона).</a:t>
            </a:r>
          </a:p>
          <a:p>
            <a:r>
              <a:rPr lang="ru-RU" dirty="0"/>
              <a:t>Требования, которые должны это обеспечивать, являются обязательными и устанавливаются в порядке, определяемом </a:t>
            </a:r>
            <a:r>
              <a:rPr lang="ru-RU" dirty="0" smtClean="0"/>
              <a:t>законом.</a:t>
            </a:r>
            <a:endParaRPr lang="ru-RU" dirty="0"/>
          </a:p>
        </p:txBody>
      </p:sp>
      <p:pic>
        <p:nvPicPr>
          <p:cNvPr id="5122" name="Picture 2" descr="img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3568" y="116632"/>
            <a:ext cx="2915816" cy="20383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809695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60648"/>
            <a:ext cx="6454824" cy="648072"/>
          </a:xfrm>
        </p:spPr>
        <p:txBody>
          <a:bodyPr>
            <a:normAutofit fontScale="90000"/>
          </a:bodyPr>
          <a:lstStyle/>
          <a:p>
            <a:pPr algn="l"/>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b="1" dirty="0" smtClean="0">
                <a:solidFill>
                  <a:schemeClr val="accent2">
                    <a:lumMod val="75000"/>
                  </a:schemeClr>
                </a:solidFill>
                <a:latin typeface="Times New Roman" pitchFamily="18" charset="0"/>
                <a:cs typeface="Times New Roman" pitchFamily="18" charset="0"/>
              </a:rPr>
              <a:t>Право </a:t>
            </a:r>
            <a:r>
              <a:rPr lang="ru-RU" b="1" dirty="0">
                <a:solidFill>
                  <a:schemeClr val="accent2">
                    <a:lumMod val="75000"/>
                  </a:schemeClr>
                </a:solidFill>
                <a:latin typeface="Times New Roman" pitchFamily="18" charset="0"/>
                <a:cs typeface="Times New Roman" pitchFamily="18" charset="0"/>
              </a:rPr>
              <a:t>на информацию</a:t>
            </a: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r>
              <a:rPr lang="ru-RU" sz="1300" dirty="0">
                <a:latin typeface="Times New Roman" pitchFamily="18" charset="0"/>
                <a:cs typeface="Times New Roman" pitchFamily="18" charset="0"/>
              </a:rPr>
              <a:t/>
            </a:r>
            <a:br>
              <a:rPr lang="ru-RU" sz="1300" dirty="0">
                <a:latin typeface="Times New Roman" pitchFamily="18" charset="0"/>
                <a:cs typeface="Times New Roman" pitchFamily="18" charset="0"/>
              </a:rPr>
            </a:br>
            <a:r>
              <a:rPr lang="ru-RU" sz="1300" dirty="0" smtClean="0">
                <a:latin typeface="Times New Roman" pitchFamily="18" charset="0"/>
                <a:cs typeface="Times New Roman" pitchFamily="18" charset="0"/>
              </a:rPr>
              <a:t/>
            </a:r>
            <a:br>
              <a:rPr lang="ru-RU" sz="1300" dirty="0" smtClean="0">
                <a:latin typeface="Times New Roman" pitchFamily="18" charset="0"/>
                <a:cs typeface="Times New Roman" pitchFamily="18" charset="0"/>
              </a:rPr>
            </a:br>
            <a:endParaRPr lang="ru-RU" sz="2000" b="1" dirty="0">
              <a:solidFill>
                <a:schemeClr val="accent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Прямоугольник 5"/>
          <p:cNvSpPr/>
          <p:nvPr/>
        </p:nvSpPr>
        <p:spPr>
          <a:xfrm>
            <a:off x="608204" y="1268760"/>
            <a:ext cx="4968552" cy="2031325"/>
          </a:xfrm>
          <a:prstGeom prst="rect">
            <a:avLst/>
          </a:prstGeom>
        </p:spPr>
        <p:txBody>
          <a:bodyPr wrap="square">
            <a:spAutoFit/>
          </a:bodyPr>
          <a:lstStyle/>
          <a:p>
            <a:r>
              <a:rPr lang="ru-RU" dirty="0">
                <a:latin typeface="Times New Roman" pitchFamily="18" charset="0"/>
                <a:cs typeface="Times New Roman" pitchFamily="18" charset="0"/>
              </a:rPr>
              <a:t>Информация - один из критериев </a:t>
            </a:r>
            <a:r>
              <a:rPr lang="ru-RU" dirty="0" smtClean="0">
                <a:latin typeface="Times New Roman" pitchFamily="18" charset="0"/>
                <a:cs typeface="Times New Roman" pitchFamily="18" charset="0"/>
              </a:rPr>
              <a:t>для выбора товаров. </a:t>
            </a:r>
            <a:r>
              <a:rPr lang="ru-RU" dirty="0">
                <a:latin typeface="Times New Roman" pitchFamily="18" charset="0"/>
                <a:cs typeface="Times New Roman" pitchFamily="18" charset="0"/>
              </a:rPr>
              <a:t>Это зависит от того, что только на основании достоверной и полной информации </a:t>
            </a:r>
            <a:r>
              <a:rPr lang="ru-RU" dirty="0" smtClean="0">
                <a:latin typeface="Times New Roman" pitchFamily="18" charset="0"/>
                <a:cs typeface="Times New Roman" pitchFamily="18" charset="0"/>
              </a:rPr>
              <a:t>потребитель </a:t>
            </a:r>
            <a:r>
              <a:rPr lang="ru-RU" dirty="0">
                <a:latin typeface="Times New Roman" pitchFamily="18" charset="0"/>
                <a:cs typeface="Times New Roman" pitchFamily="18" charset="0"/>
              </a:rPr>
              <a:t>может выбрать товар, который обладает всеми необходимыми ему свойствами. Таким образом, с правом потребителей на информацию связано право их на выбор</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6146" name="Picture 2" descr="70e753dbbb1afac654ade78a0b4e4957"/>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4991" t="2307" r="17386"/>
          <a:stretch/>
        </p:blipFill>
        <p:spPr bwMode="auto">
          <a:xfrm>
            <a:off x="5974773" y="1145273"/>
            <a:ext cx="2217843" cy="1807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47" name="Picture 3" descr="markirovka_produktov_pitaniya_svetoforom"/>
          <p:cNvPicPr>
            <a:picLocks noChangeAspect="1" noChangeArrowheads="1"/>
          </p:cNvPicPr>
          <p:nvPr/>
        </p:nvPicPr>
        <p:blipFill>
          <a:blip r:embed="rId3">
            <a:extLst>
              <a:ext uri="{28A0092B-C50C-407E-A947-70E740481C1C}">
                <a14:useLocalDpi xmlns="" xmlns:a14="http://schemas.microsoft.com/office/drawing/2010/main" val="0"/>
              </a:ext>
            </a:extLst>
          </a:blip>
          <a:srcRect l="54422"/>
          <a:stretch>
            <a:fillRect/>
          </a:stretch>
        </p:blipFill>
        <p:spPr bwMode="auto">
          <a:xfrm>
            <a:off x="6516216" y="3645024"/>
            <a:ext cx="1676400" cy="2457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Скругленный прямоугольник 2"/>
          <p:cNvSpPr/>
          <p:nvPr/>
        </p:nvSpPr>
        <p:spPr>
          <a:xfrm>
            <a:off x="547469" y="3641328"/>
            <a:ext cx="5832648" cy="1836578"/>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latin typeface="Times New Roman" pitchFamily="18" charset="0"/>
                <a:cs typeface="Times New Roman" pitchFamily="18" charset="0"/>
              </a:rPr>
              <a:t>Информация о товарах (работах, услугах) в соответствии с п. 2 ст. 8 Закона РФ "О защите прав потребителей" должна в наглядной и доступной форме доводиться до сведения потребителя при заключении договоров о реализации товаров (выполнении работ, оказании услуг) способами, принятыми в отдельных сферах обслуживания.</a:t>
            </a:r>
            <a:br>
              <a:rPr lang="ru-RU" sz="1600" dirty="0">
                <a:solidFill>
                  <a:schemeClr val="tx1"/>
                </a:solidFill>
                <a:latin typeface="Times New Roman" pitchFamily="18" charset="0"/>
                <a:cs typeface="Times New Roman" pitchFamily="18" charset="0"/>
              </a:rPr>
            </a:br>
            <a:endParaRPr lang="ru-RU" sz="1600" dirty="0">
              <a:solidFill>
                <a:schemeClr val="tx1"/>
              </a:solidFill>
            </a:endParaRPr>
          </a:p>
        </p:txBody>
      </p:sp>
    </p:spTree>
    <p:extLst>
      <p:ext uri="{BB962C8B-B14F-4D97-AF65-F5344CB8AC3E}">
        <p14:creationId xmlns="" xmlns:p14="http://schemas.microsoft.com/office/powerpoint/2010/main" val="3411718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5klass.net/datas/pravo/Potrebitelskoe-pravo/0014-014-Pravo-na-vozmeschenie-prichenennogo-uscherba.jpg"/>
          <p:cNvPicPr/>
          <p:nvPr/>
        </p:nvPicPr>
        <p:blipFill rotWithShape="1">
          <a:blip r:embed="rId2">
            <a:extLst>
              <a:ext uri="{28A0092B-C50C-407E-A947-70E740481C1C}">
                <a14:useLocalDpi xmlns="" xmlns:a14="http://schemas.microsoft.com/office/drawing/2010/main" val="0"/>
              </a:ext>
            </a:extLst>
          </a:blip>
          <a:srcRect l="39186" t="54965" r="38422"/>
          <a:stretch/>
        </p:blipFill>
        <p:spPr bwMode="auto">
          <a:xfrm>
            <a:off x="7452320" y="5013176"/>
            <a:ext cx="1296144" cy="1440160"/>
          </a:xfrm>
          <a:prstGeom prst="rect">
            <a:avLst/>
          </a:prstGeom>
          <a:noFill/>
          <a:ln>
            <a:noFill/>
          </a:ln>
          <a:extLst>
            <a:ext uri="{53640926-AAD7-44D8-BBD7-CCE9431645EC}">
              <a14:shadowObscured xmlns="" xmlns:a14="http://schemas.microsoft.com/office/drawing/2010/main"/>
            </a:ext>
          </a:extLst>
        </p:spPr>
      </p:pic>
      <p:pic>
        <p:nvPicPr>
          <p:cNvPr id="4" name="Рисунок 3" descr="http://5klass.net/datas/pravo/Potrebitelskoe-pravo/0014-014-Pravo-na-vozmeschenie-prichenennogo-uscherba.jpg"/>
          <p:cNvPicPr/>
          <p:nvPr/>
        </p:nvPicPr>
        <p:blipFill rotWithShape="1">
          <a:blip r:embed="rId2">
            <a:extLst>
              <a:ext uri="{28A0092B-C50C-407E-A947-70E740481C1C}">
                <a14:useLocalDpi xmlns="" xmlns:a14="http://schemas.microsoft.com/office/drawing/2010/main" val="0"/>
              </a:ext>
            </a:extLst>
          </a:blip>
          <a:srcRect t="33590" r="58908" b="33160"/>
          <a:stretch/>
        </p:blipFill>
        <p:spPr bwMode="auto">
          <a:xfrm>
            <a:off x="323528" y="5217973"/>
            <a:ext cx="3708411" cy="1588114"/>
          </a:xfrm>
          <a:prstGeom prst="rect">
            <a:avLst/>
          </a:prstGeom>
          <a:noFill/>
          <a:ln>
            <a:noFill/>
          </a:ln>
          <a:extLst>
            <a:ext uri="{53640926-AAD7-44D8-BBD7-CCE9431645EC}">
              <a14:shadowObscured xmlns="" xmlns:a14="http://schemas.microsoft.com/office/drawing/2010/main"/>
            </a:ext>
          </a:extLst>
        </p:spPr>
      </p:pic>
      <p:pic>
        <p:nvPicPr>
          <p:cNvPr id="5" name="Рисунок 4" descr="http://5klass.net/datas/pravo/Potrebitelskoe-pravo/0014-014-Pravo-na-vozmeschenie-prichenennogo-uscherba.jpg"/>
          <p:cNvPicPr/>
          <p:nvPr/>
        </p:nvPicPr>
        <p:blipFill rotWithShape="1">
          <a:blip r:embed="rId2">
            <a:extLst>
              <a:ext uri="{28A0092B-C50C-407E-A947-70E740481C1C}">
                <a14:useLocalDpi xmlns="" xmlns:a14="http://schemas.microsoft.com/office/drawing/2010/main" val="0"/>
              </a:ext>
            </a:extLst>
          </a:blip>
          <a:srcRect l="61069" t="33598" b="30106"/>
          <a:stretch/>
        </p:blipFill>
        <p:spPr bwMode="auto">
          <a:xfrm>
            <a:off x="4211960" y="5013176"/>
            <a:ext cx="3456383" cy="1562663"/>
          </a:xfrm>
          <a:prstGeom prst="rect">
            <a:avLst/>
          </a:prstGeom>
          <a:noFill/>
          <a:ln>
            <a:noFill/>
          </a:ln>
          <a:extLst>
            <a:ext uri="{53640926-AAD7-44D8-BBD7-CCE9431645EC}">
              <a14:shadowObscured xmlns="" xmlns:a14="http://schemas.microsoft.com/office/drawing/2010/main"/>
            </a:ext>
          </a:extLst>
        </p:spPr>
      </p:pic>
      <p:sp>
        <p:nvSpPr>
          <p:cNvPr id="2" name="Прямоугольник 1"/>
          <p:cNvSpPr/>
          <p:nvPr/>
        </p:nvSpPr>
        <p:spPr>
          <a:xfrm>
            <a:off x="1691680" y="242322"/>
            <a:ext cx="5311148" cy="830997"/>
          </a:xfrm>
          <a:prstGeom prst="rect">
            <a:avLst/>
          </a:prstGeom>
        </p:spPr>
        <p:txBody>
          <a:bodyPr wrap="square">
            <a:spAutoFit/>
          </a:bodyPr>
          <a:lstStyle/>
          <a:p>
            <a:r>
              <a:rPr lang="ru-RU" sz="2400" b="1" dirty="0">
                <a:solidFill>
                  <a:schemeClr val="accent2">
                    <a:lumMod val="75000"/>
                  </a:schemeClr>
                </a:solidFill>
                <a:effectLst>
                  <a:outerShdw blurRad="38100" dist="38100" dir="2700000" algn="tl">
                    <a:srgbClr val="000000">
                      <a:alpha val="43137"/>
                    </a:srgbClr>
                  </a:outerShdw>
                </a:effectLst>
              </a:rPr>
              <a:t>Право на возмещение ущерба и </a:t>
            </a:r>
            <a:r>
              <a:rPr lang="ru-RU" sz="2400" b="1" dirty="0" smtClean="0">
                <a:solidFill>
                  <a:schemeClr val="accent2">
                    <a:lumMod val="75000"/>
                  </a:schemeClr>
                </a:solidFill>
                <a:effectLst>
                  <a:outerShdw blurRad="38100" dist="38100" dir="2700000" algn="tl">
                    <a:srgbClr val="000000">
                      <a:alpha val="43137"/>
                    </a:srgbClr>
                  </a:outerShdw>
                </a:effectLst>
              </a:rPr>
              <a:t>компенсацию </a:t>
            </a:r>
            <a:r>
              <a:rPr lang="ru-RU" sz="2400" b="1" dirty="0">
                <a:solidFill>
                  <a:schemeClr val="accent2">
                    <a:lumMod val="75000"/>
                  </a:schemeClr>
                </a:solidFill>
                <a:effectLst>
                  <a:outerShdw blurRad="38100" dist="38100" dir="2700000" algn="tl">
                    <a:srgbClr val="000000">
                      <a:alpha val="43137"/>
                    </a:srgbClr>
                  </a:outerShdw>
                </a:effectLst>
              </a:rPr>
              <a:t>морального вреда</a:t>
            </a:r>
          </a:p>
        </p:txBody>
      </p:sp>
      <p:pic>
        <p:nvPicPr>
          <p:cNvPr id="7" name="Рисунок 6" descr="https://lawq.ru/wp-content/uploads/2019/07/9817945_1920.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43608" y="4352046"/>
            <a:ext cx="2048153" cy="865926"/>
          </a:xfrm>
          <a:prstGeom prst="rect">
            <a:avLst/>
          </a:prstGeom>
          <a:noFill/>
          <a:ln>
            <a:noFill/>
          </a:ln>
        </p:spPr>
      </p:pic>
      <p:sp>
        <p:nvSpPr>
          <p:cNvPr id="6" name="Прямоугольник 5"/>
          <p:cNvSpPr/>
          <p:nvPr/>
        </p:nvSpPr>
        <p:spPr>
          <a:xfrm>
            <a:off x="395536" y="1072785"/>
            <a:ext cx="7272807" cy="3139321"/>
          </a:xfrm>
          <a:prstGeom prst="rect">
            <a:avLst/>
          </a:prstGeom>
        </p:spPr>
        <p:txBody>
          <a:bodyPr wrap="square">
            <a:spAutoFit/>
          </a:bodyPr>
          <a:lstStyle/>
          <a:p>
            <a:r>
              <a:rPr lang="ru-RU" dirty="0"/>
              <a:t>Согласно ст.14 Закона недобросовестный продавец несет полную ответственность за все недостатки товара. Вред, причиненный жизни, здоровью или имуществу потребителя вследствие конструктивных, производственных, рецептурных или иных недостатков товара (работы, услуги), подлежит возмещению в полном объеме.</a:t>
            </a:r>
            <a:br>
              <a:rPr lang="ru-RU" dirty="0"/>
            </a:br>
            <a:r>
              <a:rPr lang="ru-RU" dirty="0"/>
              <a:t/>
            </a:r>
            <a:br>
              <a:rPr lang="ru-RU" dirty="0"/>
            </a:br>
            <a:r>
              <a:rPr lang="ru-RU" dirty="0"/>
              <a:t>Право требовать возмещения вреда, причиненного вследствие недостатков товара (работы, услуги), признается за любым потерпевшим независимо от того, состоял он в договорных отношениях с продавцом (исполнителем) или нет.</a:t>
            </a:r>
            <a:br>
              <a:rPr lang="ru-RU" dirty="0"/>
            </a:br>
            <a:endParaRPr lang="ru-RU" dirty="0"/>
          </a:p>
        </p:txBody>
      </p:sp>
    </p:spTree>
    <p:extLst>
      <p:ext uri="{BB962C8B-B14F-4D97-AF65-F5344CB8AC3E}">
        <p14:creationId xmlns="" xmlns:p14="http://schemas.microsoft.com/office/powerpoint/2010/main" val="3720048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7704" y="3510"/>
            <a:ext cx="4824536" cy="523220"/>
          </a:xfrm>
          <a:prstGeom prst="rect">
            <a:avLst/>
          </a:prstGeom>
          <a:noFill/>
        </p:spPr>
        <p:txBody>
          <a:bodyPr wrap="square" rtlCol="0">
            <a:spAutoFit/>
          </a:bodyPr>
          <a:lstStyle/>
          <a:p>
            <a:pPr algn="ctr"/>
            <a:r>
              <a:rPr lang="ru-RU" sz="2800" b="1" dirty="0" smtClean="0">
                <a:solidFill>
                  <a:schemeClr val="accent2">
                    <a:lumMod val="75000"/>
                  </a:schemeClr>
                </a:solidFill>
                <a:effectLst>
                  <a:outerShdw blurRad="38100" dist="38100" dir="2700000" algn="tl">
                    <a:srgbClr val="000000">
                      <a:alpha val="43137"/>
                    </a:srgbClr>
                  </a:outerShdw>
                </a:effectLst>
                <a:latin typeface="Candara" panose="020E0502030303020204" pitchFamily="34" charset="0"/>
              </a:rPr>
              <a:t>Право на судебную защиту</a:t>
            </a:r>
            <a:endParaRPr lang="ru-RU" sz="2800" b="1" dirty="0">
              <a:solidFill>
                <a:schemeClr val="accent2">
                  <a:lumMod val="75000"/>
                </a:schemeClr>
              </a:solidFill>
              <a:effectLst>
                <a:outerShdw blurRad="38100" dist="38100" dir="2700000" algn="tl">
                  <a:srgbClr val="000000">
                    <a:alpha val="43137"/>
                  </a:srgbClr>
                </a:outerShdw>
              </a:effectLst>
              <a:latin typeface="Candara" panose="020E0502030303020204" pitchFamily="34" charset="0"/>
            </a:endParaRPr>
          </a:p>
        </p:txBody>
      </p:sp>
      <p:sp>
        <p:nvSpPr>
          <p:cNvPr id="5" name="Прямоугольник 4"/>
          <p:cNvSpPr/>
          <p:nvPr/>
        </p:nvSpPr>
        <p:spPr>
          <a:xfrm>
            <a:off x="2555776" y="462078"/>
            <a:ext cx="4315122" cy="1671291"/>
          </a:xfrm>
          <a:prstGeom prst="rect">
            <a:avLst/>
          </a:prstGeom>
        </p:spPr>
        <p:txBody>
          <a:bodyPr wrap="square">
            <a:spAutoFit/>
          </a:bodyPr>
          <a:lstStyle/>
          <a:p>
            <a:pPr>
              <a:lnSpc>
                <a:spcPct val="114000"/>
              </a:lnSpc>
            </a:pPr>
            <a:r>
              <a:rPr lang="ru-RU" b="1" dirty="0" smtClean="0">
                <a:latin typeface="Candara" panose="020E0502030303020204" pitchFamily="34" charset="0"/>
              </a:rPr>
              <a:t>Согласно ст. 17  Закона РФ </a:t>
            </a:r>
          </a:p>
          <a:p>
            <a:pPr>
              <a:lnSpc>
                <a:spcPct val="114000"/>
              </a:lnSpc>
            </a:pPr>
            <a:r>
              <a:rPr lang="ru-RU" b="1" dirty="0" smtClean="0">
                <a:latin typeface="Candara" panose="020E0502030303020204" pitchFamily="34" charset="0"/>
              </a:rPr>
              <a:t> «О защите прав потребителей» </a:t>
            </a:r>
          </a:p>
          <a:p>
            <a:pPr>
              <a:lnSpc>
                <a:spcPct val="114000"/>
              </a:lnSpc>
            </a:pPr>
            <a:r>
              <a:rPr lang="ru-RU" b="1" dirty="0" smtClean="0">
                <a:latin typeface="Candara" panose="020E0502030303020204" pitchFamily="34" charset="0"/>
              </a:rPr>
              <a:t>Иски о защите прав потребителей могут быть предъявлены по выбору истца в суд по месту:</a:t>
            </a:r>
          </a:p>
        </p:txBody>
      </p:sp>
      <p:sp>
        <p:nvSpPr>
          <p:cNvPr id="7" name="TextBox 6"/>
          <p:cNvSpPr txBox="1"/>
          <p:nvPr/>
        </p:nvSpPr>
        <p:spPr>
          <a:xfrm>
            <a:off x="323528" y="3771540"/>
            <a:ext cx="6840760" cy="2616101"/>
          </a:xfrm>
          <a:prstGeom prst="rect">
            <a:avLst/>
          </a:prstGeom>
          <a:noFill/>
        </p:spPr>
        <p:txBody>
          <a:bodyPr wrap="square" rtlCol="0">
            <a:spAutoFit/>
          </a:bodyPr>
          <a:lstStyle/>
          <a:p>
            <a:pPr algn="just"/>
            <a:endParaRPr lang="ru-RU" sz="1000" dirty="0" smtClean="0">
              <a:latin typeface="Candara" panose="020E0502030303020204" pitchFamily="34" charset="0"/>
            </a:endParaRPr>
          </a:p>
          <a:p>
            <a:pPr algn="just"/>
            <a:r>
              <a:rPr lang="ru-RU" b="1" dirty="0" smtClean="0">
                <a:latin typeface="Candara" panose="020E0502030303020204" pitchFamily="34" charset="0"/>
              </a:rPr>
              <a:t>Потребители</a:t>
            </a:r>
            <a:r>
              <a:rPr lang="ru-RU" b="1" dirty="0">
                <a:latin typeface="Candara" panose="020E0502030303020204" pitchFamily="34" charset="0"/>
              </a:rPr>
              <a:t>, </a:t>
            </a:r>
            <a:r>
              <a:rPr lang="ru-RU" b="1" dirty="0" smtClean="0">
                <a:latin typeface="Candara" panose="020E0502030303020204" pitchFamily="34" charset="0"/>
              </a:rPr>
              <a:t>по </a:t>
            </a:r>
            <a:r>
              <a:rPr lang="ru-RU" b="1" dirty="0">
                <a:latin typeface="Candara" panose="020E0502030303020204" pitchFamily="34" charset="0"/>
              </a:rPr>
              <a:t>искам, связанным с нарушением прав потребителей, освобождаются от уплаты государственной пошлины в соответствии с законодательством </a:t>
            </a:r>
            <a:r>
              <a:rPr lang="ru-RU" b="1" dirty="0" smtClean="0">
                <a:latin typeface="Candara" panose="020E0502030303020204" pitchFamily="34" charset="0"/>
              </a:rPr>
              <a:t>РФ о </a:t>
            </a:r>
            <a:r>
              <a:rPr lang="ru-RU" b="1" dirty="0">
                <a:latin typeface="Candara" panose="020E0502030303020204" pitchFamily="34" charset="0"/>
              </a:rPr>
              <a:t>налогах и сборах</a:t>
            </a:r>
            <a:r>
              <a:rPr lang="ru-RU" b="1" dirty="0" smtClean="0">
                <a:latin typeface="Candara" panose="020E0502030303020204" pitchFamily="34" charset="0"/>
              </a:rPr>
              <a:t>.</a:t>
            </a:r>
          </a:p>
          <a:p>
            <a:pPr algn="just"/>
            <a:endParaRPr lang="ru-RU" sz="1000" b="1" dirty="0" smtClean="0">
              <a:latin typeface="Candara" panose="020E0502030303020204" pitchFamily="34" charset="0"/>
            </a:endParaRPr>
          </a:p>
          <a:p>
            <a:pPr algn="just"/>
            <a:r>
              <a:rPr lang="ru-RU" b="1" dirty="0" smtClean="0">
                <a:latin typeface="Candara" panose="020E0502030303020204" pitchFamily="34" charset="0"/>
              </a:rPr>
              <a:t>По договорам, заключенным несовершеннолетними, за восстановлением нарушенного права потребителя в суд могут обратиться родители ребенка или иные его законные представители.</a:t>
            </a:r>
          </a:p>
        </p:txBody>
      </p:sp>
      <p:pic>
        <p:nvPicPr>
          <p:cNvPr id="8194" name="Picture 2" descr="XXL"/>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020272" y="426729"/>
            <a:ext cx="1638300" cy="163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195" name="Picture 3" descr="gCOe9QqLHGA1vKuq5vY3BqMdxIhXQVHFzC3KEwO_0NbSlixLQU1tCNkwyl-6q2iDPqDC4H7C9pYMxc2LFhFprC3LeNjo-70IxWY4av3L6MtTieCPF1S5ESd3M1qjmiqI=w1200-h630-p-k-no-n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526730"/>
            <a:ext cx="2362200" cy="1238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Прямоугольник 1"/>
          <p:cNvSpPr/>
          <p:nvPr/>
        </p:nvSpPr>
        <p:spPr>
          <a:xfrm>
            <a:off x="611560" y="2088017"/>
            <a:ext cx="7128792" cy="1663276"/>
          </a:xfrm>
          <a:prstGeom prst="rect">
            <a:avLst/>
          </a:prstGeom>
        </p:spPr>
        <p:txBody>
          <a:bodyPr wrap="square">
            <a:spAutoFit/>
          </a:bodyPr>
          <a:lstStyle/>
          <a:p>
            <a:pPr marL="285750" indent="-285750">
              <a:lnSpc>
                <a:spcPct val="114000"/>
              </a:lnSpc>
              <a:spcBef>
                <a:spcPts val="600"/>
              </a:spcBef>
              <a:spcAft>
                <a:spcPts val="600"/>
              </a:spcAft>
              <a:buClr>
                <a:schemeClr val="accent2">
                  <a:lumMod val="75000"/>
                </a:schemeClr>
              </a:buClr>
              <a:buFont typeface="Arial Black" pitchFamily="34" charset="0"/>
              <a:buChar char="►"/>
            </a:pPr>
            <a:r>
              <a:rPr lang="ru-RU" b="1" dirty="0">
                <a:latin typeface="Candara" panose="020E0502030303020204" pitchFamily="34" charset="0"/>
              </a:rPr>
              <a:t>нахождения организации,  если ответчиком является индивидуальный предприниматель (ИП), -  его жительства;</a:t>
            </a:r>
          </a:p>
          <a:p>
            <a:pPr marL="285750" indent="-285750">
              <a:lnSpc>
                <a:spcPct val="114000"/>
              </a:lnSpc>
              <a:spcBef>
                <a:spcPts val="600"/>
              </a:spcBef>
              <a:spcAft>
                <a:spcPts val="600"/>
              </a:spcAft>
              <a:buClr>
                <a:schemeClr val="accent2">
                  <a:lumMod val="75000"/>
                </a:schemeClr>
              </a:buClr>
              <a:buFont typeface="Arial Black" pitchFamily="34" charset="0"/>
              <a:buChar char="►"/>
            </a:pPr>
            <a:r>
              <a:rPr lang="ru-RU" b="1" dirty="0">
                <a:latin typeface="Candara" panose="020E0502030303020204" pitchFamily="34" charset="0"/>
              </a:rPr>
              <a:t>жительства или пребывания истца;</a:t>
            </a:r>
          </a:p>
          <a:p>
            <a:pPr marL="285750" indent="-285750">
              <a:lnSpc>
                <a:spcPct val="114000"/>
              </a:lnSpc>
              <a:spcBef>
                <a:spcPts val="600"/>
              </a:spcBef>
              <a:spcAft>
                <a:spcPts val="600"/>
              </a:spcAft>
              <a:buClr>
                <a:schemeClr val="accent2">
                  <a:lumMod val="75000"/>
                </a:schemeClr>
              </a:buClr>
              <a:buFont typeface="Arial Black" pitchFamily="34" charset="0"/>
              <a:buChar char="►"/>
            </a:pPr>
            <a:r>
              <a:rPr lang="ru-RU" b="1" dirty="0">
                <a:latin typeface="Candara" panose="020E0502030303020204" pitchFamily="34" charset="0"/>
              </a:rPr>
              <a:t>заключения или исполнения договора.</a:t>
            </a:r>
          </a:p>
        </p:txBody>
      </p:sp>
    </p:spTree>
    <p:extLst>
      <p:ext uri="{BB962C8B-B14F-4D97-AF65-F5344CB8AC3E}">
        <p14:creationId xmlns="" xmlns:p14="http://schemas.microsoft.com/office/powerpoint/2010/main" val="9779302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700808"/>
            <a:ext cx="8229600" cy="1143000"/>
          </a:xfrm>
        </p:spPr>
        <p:txBody>
          <a:bodyPr>
            <a:normAutofit fontScale="90000"/>
          </a:bodyPr>
          <a:lstStyle/>
          <a:p>
            <a:r>
              <a:rPr lang="en-US" b="1" dirty="0" smtClean="0">
                <a:solidFill>
                  <a:schemeClr val="accent2">
                    <a:lumMod val="75000"/>
                  </a:schemeClr>
                </a:solidFill>
              </a:rPr>
              <a:t>III</a:t>
            </a:r>
            <a:r>
              <a:rPr lang="ru-RU" b="1" dirty="0" smtClean="0">
                <a:solidFill>
                  <a:schemeClr val="accent2">
                    <a:lumMod val="75000"/>
                  </a:schemeClr>
                </a:solidFill>
              </a:rPr>
              <a:t>. Права потребителей при продаже товаров и услуг</a:t>
            </a:r>
            <a:endParaRPr lang="ru-RU" b="1" dirty="0">
              <a:solidFill>
                <a:schemeClr val="accent2">
                  <a:lumMod val="75000"/>
                </a:schemeClr>
              </a:solidFill>
            </a:endParaRPr>
          </a:p>
        </p:txBody>
      </p:sp>
    </p:spTree>
    <p:extLst>
      <p:ext uri="{BB962C8B-B14F-4D97-AF65-F5344CB8AC3E}">
        <p14:creationId xmlns="" xmlns:p14="http://schemas.microsoft.com/office/powerpoint/2010/main" val="2389143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199727"/>
            <a:ext cx="7413541" cy="830997"/>
          </a:xfrm>
          <a:prstGeom prst="rect">
            <a:avLst/>
          </a:prstGeom>
          <a:noFill/>
        </p:spPr>
        <p:txBody>
          <a:bodyPr wrap="square" rtlCol="0">
            <a:spAutoFit/>
          </a:bodyPr>
          <a:lstStyle/>
          <a:p>
            <a:pPr algn="ctr"/>
            <a:r>
              <a:rPr lang="ru-RU" sz="2400" b="1" dirty="0" smtClean="0">
                <a:solidFill>
                  <a:schemeClr val="accent2">
                    <a:lumMod val="75000"/>
                  </a:schemeClr>
                </a:solidFill>
              </a:rPr>
              <a:t>Права </a:t>
            </a:r>
            <a:r>
              <a:rPr lang="ru-RU" sz="2400" b="1" dirty="0">
                <a:solidFill>
                  <a:schemeClr val="accent2">
                    <a:lumMod val="75000"/>
                  </a:schemeClr>
                </a:solidFill>
              </a:rPr>
              <a:t>потребителя при обнаружении в товаре </a:t>
            </a:r>
            <a:r>
              <a:rPr lang="ru-RU" sz="2400" b="1" dirty="0" smtClean="0">
                <a:solidFill>
                  <a:schemeClr val="accent2">
                    <a:lumMod val="75000"/>
                  </a:schemeClr>
                </a:solidFill>
              </a:rPr>
              <a:t>недостатков(ст. 18 Закона)</a:t>
            </a:r>
            <a:endParaRPr lang="ru-RU" sz="2400" b="1" dirty="0">
              <a:solidFill>
                <a:schemeClr val="accent2">
                  <a:lumMod val="75000"/>
                </a:schemeClr>
              </a:solidFill>
              <a:effectLst>
                <a:outerShdw blurRad="38100" dist="38100" dir="2700000" algn="tl">
                  <a:srgbClr val="000000">
                    <a:alpha val="43137"/>
                  </a:srgbClr>
                </a:outerShdw>
              </a:effectLst>
              <a:latin typeface="Candara" pitchFamily="34" charset="0"/>
            </a:endParaRPr>
          </a:p>
        </p:txBody>
      </p:sp>
      <p:graphicFrame>
        <p:nvGraphicFramePr>
          <p:cNvPr id="7" name="Схема 6"/>
          <p:cNvGraphicFramePr/>
          <p:nvPr>
            <p:extLst>
              <p:ext uri="{D42A27DB-BD31-4B8C-83A1-F6EECF244321}">
                <p14:modId xmlns="" xmlns:p14="http://schemas.microsoft.com/office/powerpoint/2010/main" val="1256652038"/>
              </p:ext>
            </p:extLst>
          </p:nvPr>
        </p:nvGraphicFramePr>
        <p:xfrm>
          <a:off x="179512" y="1196752"/>
          <a:ext cx="7711988"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926034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27" y="188640"/>
            <a:ext cx="7920880" cy="660688"/>
          </a:xfrm>
        </p:spPr>
        <p:txBody>
          <a:bodyPr>
            <a:noAutofit/>
          </a:bodyPr>
          <a:lstStyle/>
          <a:p>
            <a:pPr marL="0" indent="0" algn="ctr">
              <a:buNone/>
            </a:pPr>
            <a:r>
              <a:rPr lang="ru-RU" sz="3200" dirty="0" smtClean="0">
                <a:solidFill>
                  <a:schemeClr val="accent2">
                    <a:lumMod val="75000"/>
                  </a:schemeClr>
                </a:solidFill>
                <a:effectLst>
                  <a:outerShdw blurRad="38100" dist="38100" dir="2700000" algn="tl">
                    <a:srgbClr val="000000">
                      <a:alpha val="43137"/>
                    </a:srgbClr>
                  </a:outerShdw>
                </a:effectLst>
                <a:latin typeface="+mn-lt"/>
                <a:cs typeface="Times New Roman" pitchFamily="18" charset="0"/>
              </a:rPr>
              <a:t/>
            </a:r>
            <a:br>
              <a:rPr lang="ru-RU" sz="3200" dirty="0" smtClean="0">
                <a:solidFill>
                  <a:schemeClr val="accent2">
                    <a:lumMod val="75000"/>
                  </a:schemeClr>
                </a:solidFill>
                <a:effectLst>
                  <a:outerShdw blurRad="38100" dist="38100" dir="2700000" algn="tl">
                    <a:srgbClr val="000000">
                      <a:alpha val="43137"/>
                    </a:srgbClr>
                  </a:outerShdw>
                </a:effectLst>
                <a:latin typeface="+mn-lt"/>
                <a:cs typeface="Times New Roman" pitchFamily="18" charset="0"/>
              </a:rPr>
            </a:br>
            <a:r>
              <a:rPr lang="ru-RU" sz="2000" dirty="0" smtClean="0">
                <a:solidFill>
                  <a:schemeClr val="accent2">
                    <a:lumMod val="75000"/>
                  </a:schemeClr>
                </a:solidFill>
                <a:effectLst>
                  <a:outerShdw blurRad="38100" dist="38100" dir="2700000" algn="tl">
                    <a:srgbClr val="000000">
                      <a:alpha val="43137"/>
                    </a:srgbClr>
                  </a:outerShdw>
                </a:effectLst>
                <a:latin typeface="+mn-lt"/>
                <a:cs typeface="Times New Roman" pitchFamily="18" charset="0"/>
              </a:rPr>
              <a:t>В </a:t>
            </a:r>
            <a:r>
              <a:rPr lang="ru-RU" sz="2000" dirty="0">
                <a:solidFill>
                  <a:schemeClr val="accent2">
                    <a:lumMod val="75000"/>
                  </a:schemeClr>
                </a:solidFill>
                <a:effectLst>
                  <a:outerShdw blurRad="38100" dist="38100" dir="2700000" algn="tl">
                    <a:srgbClr val="000000">
                      <a:alpha val="43137"/>
                    </a:srgbClr>
                  </a:outerShdw>
                </a:effectLst>
                <a:latin typeface="+mn-lt"/>
                <a:cs typeface="Times New Roman" pitchFamily="18" charset="0"/>
              </a:rPr>
              <a:t>случае обнаружения недостатков в технически сложном </a:t>
            </a:r>
            <a:r>
              <a:rPr lang="ru-RU" sz="2000" dirty="0" smtClean="0">
                <a:solidFill>
                  <a:schemeClr val="accent2">
                    <a:lumMod val="75000"/>
                  </a:schemeClr>
                </a:solidFill>
                <a:effectLst>
                  <a:outerShdw blurRad="38100" dist="38100" dir="2700000" algn="tl">
                    <a:srgbClr val="000000">
                      <a:alpha val="43137"/>
                    </a:srgbClr>
                  </a:outerShdw>
                </a:effectLst>
                <a:latin typeface="+mn-lt"/>
                <a:cs typeface="Times New Roman" pitchFamily="18" charset="0"/>
              </a:rPr>
              <a:t>товаре</a:t>
            </a:r>
            <a:r>
              <a:rPr lang="ru-RU" sz="3200" dirty="0">
                <a:solidFill>
                  <a:schemeClr val="accent2">
                    <a:lumMod val="75000"/>
                  </a:schemeClr>
                </a:solidFill>
                <a:effectLst>
                  <a:outerShdw blurRad="38100" dist="38100" dir="2700000" algn="tl">
                    <a:srgbClr val="000000">
                      <a:alpha val="43137"/>
                    </a:srgbClr>
                  </a:outerShdw>
                </a:effectLst>
                <a:latin typeface="+mn-lt"/>
                <a:cs typeface="Times New Roman" pitchFamily="18" charset="0"/>
              </a:rPr>
              <a:t/>
            </a:r>
            <a:br>
              <a:rPr lang="ru-RU" sz="3200" dirty="0">
                <a:solidFill>
                  <a:schemeClr val="accent2">
                    <a:lumMod val="75000"/>
                  </a:schemeClr>
                </a:solidFill>
                <a:effectLst>
                  <a:outerShdw blurRad="38100" dist="38100" dir="2700000" algn="tl">
                    <a:srgbClr val="000000">
                      <a:alpha val="43137"/>
                    </a:srgbClr>
                  </a:outerShdw>
                </a:effectLst>
                <a:latin typeface="+mn-lt"/>
                <a:cs typeface="Times New Roman" pitchFamily="18" charset="0"/>
              </a:rPr>
            </a:br>
            <a:endParaRPr lang="ru-RU" sz="3200" dirty="0">
              <a:solidFill>
                <a:schemeClr val="tx2"/>
              </a:solidFill>
              <a:latin typeface="+mn-lt"/>
            </a:endParaRPr>
          </a:p>
        </p:txBody>
      </p:sp>
      <p:sp>
        <p:nvSpPr>
          <p:cNvPr id="3" name="Содержимое 2"/>
          <p:cNvSpPr>
            <a:spLocks noGrp="1"/>
          </p:cNvSpPr>
          <p:nvPr>
            <p:ph idx="1"/>
          </p:nvPr>
        </p:nvSpPr>
        <p:spPr>
          <a:xfrm>
            <a:off x="107504" y="4365104"/>
            <a:ext cx="8064896" cy="2492896"/>
          </a:xfrm>
          <a:prstGeom prst="rect">
            <a:avLst/>
          </a:prstGeom>
        </p:spPr>
        <p:txBody>
          <a:bodyPr>
            <a:normAutofit fontScale="25000" lnSpcReduction="20000"/>
          </a:bodyPr>
          <a:lstStyle/>
          <a:p>
            <a:pPr>
              <a:buNone/>
            </a:pPr>
            <a:endParaRPr lang="ru-RU" sz="2400" dirty="0" smtClean="0">
              <a:latin typeface="Cambria" pitchFamily="18" charset="0"/>
            </a:endParaRPr>
          </a:p>
          <a:p>
            <a:pPr marL="0" indent="0" algn="ctr">
              <a:buNone/>
            </a:pPr>
            <a:r>
              <a:rPr lang="ru-RU" sz="5600" dirty="0" smtClean="0">
                <a:latin typeface="+mj-lt"/>
              </a:rPr>
              <a:t>     </a:t>
            </a:r>
            <a:r>
              <a:rPr lang="ru-RU" sz="6400" b="1" dirty="0" smtClean="0"/>
              <a:t>По истечении этого срока указанные требования подлежат удовлетворению </a:t>
            </a:r>
            <a:r>
              <a:rPr lang="ru-RU" sz="6400" b="1" u="sng" dirty="0" smtClean="0"/>
              <a:t>в одном из следующих случаев:</a:t>
            </a:r>
          </a:p>
          <a:p>
            <a:pPr marL="0" indent="0" algn="ctr">
              <a:buNone/>
            </a:pPr>
            <a:endParaRPr lang="ru-RU" sz="4800" b="1" u="sng" dirty="0" smtClean="0"/>
          </a:p>
          <a:p>
            <a:pPr marL="0" indent="0">
              <a:spcAft>
                <a:spcPts val="600"/>
              </a:spcAft>
              <a:buNone/>
            </a:pPr>
            <a:r>
              <a:rPr lang="ru-RU" sz="6400" b="1" dirty="0" smtClean="0"/>
              <a:t>►Обнаружение существенного недостатка товара;</a:t>
            </a:r>
          </a:p>
          <a:p>
            <a:pPr marL="271463" indent="-271463" algn="just">
              <a:spcAft>
                <a:spcPts val="600"/>
              </a:spcAft>
              <a:buNone/>
            </a:pPr>
            <a:r>
              <a:rPr lang="ru-RU" sz="6400" b="1" dirty="0" smtClean="0"/>
              <a:t>►Нарушение установленных Законом сроков устранения недостатков товара;</a:t>
            </a:r>
          </a:p>
          <a:p>
            <a:pPr marL="174625" indent="-174625" algn="just">
              <a:spcAft>
                <a:spcPts val="600"/>
              </a:spcAft>
              <a:buNone/>
            </a:pPr>
            <a:r>
              <a:rPr lang="ru-RU" sz="6400" b="1" dirty="0" smtClean="0"/>
              <a:t>►Невозможность использования товара в течение каждого года гарантийного срока в совокупности более чем 30 дней вследствие неоднократного устранения различных его недостатков.</a:t>
            </a:r>
          </a:p>
          <a:p>
            <a:endParaRPr lang="ru-RU" sz="2400" dirty="0" smtClean="0">
              <a:latin typeface="Cambria" pitchFamily="18" charset="0"/>
            </a:endParaRPr>
          </a:p>
          <a:p>
            <a:endParaRPr lang="ru-RU" sz="2800" dirty="0" smtClean="0">
              <a:latin typeface="Cambria" pitchFamily="18" charset="0"/>
            </a:endParaRPr>
          </a:p>
          <a:p>
            <a:endParaRPr lang="ru-RU" sz="2800" dirty="0" smtClean="0">
              <a:latin typeface="Cambria" pitchFamily="18" charset="0"/>
            </a:endParaRPr>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
        <p:nvSpPr>
          <p:cNvPr id="5" name="Стрелка вниз 4"/>
          <p:cNvSpPr/>
          <p:nvPr/>
        </p:nvSpPr>
        <p:spPr>
          <a:xfrm>
            <a:off x="3962935" y="1519281"/>
            <a:ext cx="288032" cy="3607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8" name="Схема 7"/>
          <p:cNvGraphicFramePr/>
          <p:nvPr>
            <p:extLst>
              <p:ext uri="{D42A27DB-BD31-4B8C-83A1-F6EECF244321}">
                <p14:modId xmlns="" xmlns:p14="http://schemas.microsoft.com/office/powerpoint/2010/main" val="2140384475"/>
              </p:ext>
            </p:extLst>
          </p:nvPr>
        </p:nvGraphicFramePr>
        <p:xfrm>
          <a:off x="1058951" y="1912501"/>
          <a:ext cx="6096000"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Скругленный прямоугольник 8"/>
          <p:cNvSpPr/>
          <p:nvPr/>
        </p:nvSpPr>
        <p:spPr>
          <a:xfrm>
            <a:off x="467544" y="836712"/>
            <a:ext cx="777686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effectLst>
                  <a:outerShdw blurRad="38100" dist="38100" dir="2700000" algn="tl">
                    <a:srgbClr val="000000">
                      <a:alpha val="43137"/>
                    </a:srgbClr>
                  </a:outerShdw>
                </a:effectLst>
              </a:rPr>
              <a:t>При обнаружении недостатка в течение 15 дней со дня передачи товара потребителю </a:t>
            </a:r>
            <a:endParaRPr lang="ru-RU"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310355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Стрелка вниз 16"/>
          <p:cNvSpPr/>
          <p:nvPr/>
        </p:nvSpPr>
        <p:spPr>
          <a:xfrm>
            <a:off x="5111146" y="1017133"/>
            <a:ext cx="144016" cy="1943350"/>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низ 15"/>
          <p:cNvSpPr/>
          <p:nvPr/>
        </p:nvSpPr>
        <p:spPr>
          <a:xfrm>
            <a:off x="1331640" y="1016708"/>
            <a:ext cx="144016" cy="1453410"/>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11560" y="116632"/>
            <a:ext cx="7239000" cy="720080"/>
          </a:xfrm>
        </p:spPr>
        <p:txBody>
          <a:bodyPr>
            <a:normAutofit/>
          </a:bodyPr>
          <a:lstStyle/>
          <a:p>
            <a:pPr algn="ctr"/>
            <a:r>
              <a:rPr lang="ru-RU" sz="2000" b="1" dirty="0" smtClean="0">
                <a:solidFill>
                  <a:schemeClr val="accent2">
                    <a:lumMod val="75000"/>
                  </a:schemeClr>
                </a:solidFill>
                <a:latin typeface="Cambria" pitchFamily="18" charset="0"/>
              </a:rPr>
              <a:t>права потребителя при обнаружении недостатков выполненной работы (оказанной услуги)</a:t>
            </a:r>
            <a:endParaRPr lang="ru-RU" sz="2000" b="1" dirty="0">
              <a:solidFill>
                <a:schemeClr val="accent2">
                  <a:lumMod val="75000"/>
                </a:schemeClr>
              </a:solidFill>
            </a:endParaRPr>
          </a:p>
        </p:txBody>
      </p:sp>
      <p:sp>
        <p:nvSpPr>
          <p:cNvPr id="3" name="Содержимое 2"/>
          <p:cNvSpPr>
            <a:spLocks noGrp="1"/>
          </p:cNvSpPr>
          <p:nvPr>
            <p:ph idx="1"/>
          </p:nvPr>
        </p:nvSpPr>
        <p:spPr>
          <a:xfrm>
            <a:off x="457200" y="4509120"/>
            <a:ext cx="7239000" cy="2220214"/>
          </a:xfrm>
          <a:prstGeom prst="rect">
            <a:avLst/>
          </a:prstGeom>
        </p:spPr>
        <p:txBody>
          <a:bodyPr>
            <a:normAutofit/>
          </a:bodyPr>
          <a:lstStyle/>
          <a:p>
            <a:endParaRPr lang="ru-RU" sz="1800" dirty="0" smtClean="0">
              <a:latin typeface="Cambria" pitchFamily="18" charset="0"/>
            </a:endParaRPr>
          </a:p>
          <a:p>
            <a:pPr>
              <a:buNone/>
            </a:pPr>
            <a:endParaRPr lang="ru-RU" sz="2200" dirty="0" smtClean="0">
              <a:latin typeface="Cambria" pitchFamily="18" charset="0"/>
            </a:endParaRPr>
          </a:p>
          <a:p>
            <a:endParaRPr lang="ru-RU" sz="2800" dirty="0" smtClean="0">
              <a:latin typeface="Cambria" pitchFamily="18" charset="0"/>
            </a:endParaRPr>
          </a:p>
          <a:p>
            <a:endParaRPr lang="ru-RU" sz="2800" dirty="0" smtClean="0">
              <a:latin typeface="Cambria" pitchFamily="18" charset="0"/>
            </a:endParaRPr>
          </a:p>
          <a:p>
            <a:endParaRPr lang="ru-RU" dirty="0"/>
          </a:p>
        </p:txBody>
      </p:sp>
      <p:sp>
        <p:nvSpPr>
          <p:cNvPr id="6" name="Скругленный прямоугольник 5"/>
          <p:cNvSpPr/>
          <p:nvPr/>
        </p:nvSpPr>
        <p:spPr>
          <a:xfrm>
            <a:off x="299043" y="1293491"/>
            <a:ext cx="3496343" cy="868323"/>
          </a:xfrm>
          <a:prstGeom prst="roundRect">
            <a:avLst/>
          </a:prstGeom>
          <a:solidFill>
            <a:srgbClr val="FFFF6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ru-RU" sz="1500" b="1" dirty="0" smtClean="0">
                <a:solidFill>
                  <a:schemeClr val="tx1"/>
                </a:solidFill>
                <a:latin typeface="Century" pitchFamily="18" charset="0"/>
                <a:cs typeface="Aharoni" pitchFamily="2" charset="-79"/>
              </a:rPr>
              <a:t>1. Безвозмездное устранение недостатков выполненной работы (оказанной услуги)</a:t>
            </a:r>
            <a:endParaRPr lang="ru-RU" sz="1500" b="1" dirty="0">
              <a:solidFill>
                <a:schemeClr val="tx1"/>
              </a:solidFill>
              <a:latin typeface="Century" pitchFamily="18" charset="0"/>
              <a:cs typeface="Aharoni" pitchFamily="2" charset="-79"/>
            </a:endParaRPr>
          </a:p>
        </p:txBody>
      </p:sp>
      <p:sp>
        <p:nvSpPr>
          <p:cNvPr id="7" name="Скругленный прямоугольник 6"/>
          <p:cNvSpPr/>
          <p:nvPr/>
        </p:nvSpPr>
        <p:spPr>
          <a:xfrm>
            <a:off x="4423401" y="2997921"/>
            <a:ext cx="3312368" cy="868323"/>
          </a:xfrm>
          <a:prstGeom prst="roundRect">
            <a:avLst/>
          </a:prstGeom>
          <a:solidFill>
            <a:srgbClr val="FFFF6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ru-RU" sz="1500" b="1" dirty="0" smtClean="0">
                <a:solidFill>
                  <a:schemeClr val="tx1"/>
                </a:solidFill>
                <a:latin typeface="Century" pitchFamily="18" charset="0"/>
              </a:rPr>
              <a:t>4. Соответствующее уменьшение цены выполненной работы (оказанной услуги)</a:t>
            </a:r>
            <a:endParaRPr lang="ru-RU" sz="1500" b="1" dirty="0">
              <a:solidFill>
                <a:schemeClr val="tx1"/>
              </a:solidFill>
              <a:latin typeface="Century" pitchFamily="18" charset="0"/>
            </a:endParaRPr>
          </a:p>
        </p:txBody>
      </p:sp>
      <p:sp>
        <p:nvSpPr>
          <p:cNvPr id="8" name="Скругленный прямоугольник 7"/>
          <p:cNvSpPr/>
          <p:nvPr/>
        </p:nvSpPr>
        <p:spPr>
          <a:xfrm>
            <a:off x="4175393" y="1249566"/>
            <a:ext cx="3894447" cy="1560488"/>
          </a:xfrm>
          <a:prstGeom prst="roundRect">
            <a:avLst/>
          </a:prstGeom>
          <a:solidFill>
            <a:srgbClr val="FFFF6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 tIns="7200" rIns="18000" bIns="18000" rtlCol="0" anchor="ctr">
            <a:spAutoFit/>
          </a:bodyPr>
          <a:lstStyle/>
          <a:p>
            <a:pPr algn="ctr"/>
            <a:r>
              <a:rPr lang="ru-RU" sz="1500" b="1" dirty="0" smtClean="0">
                <a:solidFill>
                  <a:schemeClr val="tx1"/>
                </a:solidFill>
                <a:latin typeface="Century" pitchFamily="18" charset="0"/>
              </a:rPr>
              <a:t>3. Безвозмездное изготовление </a:t>
            </a:r>
            <a:r>
              <a:rPr lang="ru-RU" sz="1500" b="1" dirty="0">
                <a:solidFill>
                  <a:schemeClr val="tx1"/>
                </a:solidFill>
                <a:latin typeface="Century" pitchFamily="18" charset="0"/>
              </a:rPr>
              <a:t>другой вещи из </a:t>
            </a:r>
            <a:r>
              <a:rPr lang="ru-RU" sz="1500" b="1" dirty="0" smtClean="0">
                <a:solidFill>
                  <a:schemeClr val="tx1"/>
                </a:solidFill>
                <a:latin typeface="Century" pitchFamily="18" charset="0"/>
              </a:rPr>
              <a:t>такого материала </a:t>
            </a:r>
            <a:r>
              <a:rPr lang="ru-RU" sz="1500" b="1" dirty="0">
                <a:solidFill>
                  <a:schemeClr val="tx1"/>
                </a:solidFill>
                <a:latin typeface="Century" pitchFamily="18" charset="0"/>
              </a:rPr>
              <a:t>такого же качества или повторного выполнения работы. При этом потребитель </a:t>
            </a:r>
            <a:r>
              <a:rPr lang="ru-RU" sz="1500" b="1" dirty="0" smtClean="0">
                <a:solidFill>
                  <a:schemeClr val="tx1"/>
                </a:solidFill>
                <a:latin typeface="Century" pitchFamily="18" charset="0"/>
              </a:rPr>
              <a:t>возвращает ранее </a:t>
            </a:r>
            <a:r>
              <a:rPr lang="ru-RU" sz="1500" b="1" dirty="0">
                <a:solidFill>
                  <a:schemeClr val="tx1"/>
                </a:solidFill>
                <a:latin typeface="Century" pitchFamily="18" charset="0"/>
              </a:rPr>
              <a:t>переданную исполнителем </a:t>
            </a:r>
            <a:r>
              <a:rPr lang="ru-RU" sz="1500" b="1" dirty="0" smtClean="0">
                <a:solidFill>
                  <a:schemeClr val="tx1"/>
                </a:solidFill>
                <a:latin typeface="Century" pitchFamily="18" charset="0"/>
              </a:rPr>
              <a:t>ве</a:t>
            </a:r>
            <a:r>
              <a:rPr lang="ru-RU" sz="1500" dirty="0" smtClean="0">
                <a:solidFill>
                  <a:schemeClr val="tx1"/>
                </a:solidFill>
                <a:latin typeface="Century" pitchFamily="18" charset="0"/>
              </a:rPr>
              <a:t>щь</a:t>
            </a:r>
            <a:endParaRPr lang="ru-RU" sz="1500" dirty="0">
              <a:solidFill>
                <a:schemeClr val="tx1"/>
              </a:solidFill>
              <a:latin typeface="Century" pitchFamily="18" charset="0"/>
            </a:endParaRPr>
          </a:p>
        </p:txBody>
      </p:sp>
      <p:sp>
        <p:nvSpPr>
          <p:cNvPr id="9" name="Скругленный прямоугольник 8"/>
          <p:cNvSpPr/>
          <p:nvPr/>
        </p:nvSpPr>
        <p:spPr>
          <a:xfrm>
            <a:off x="113301" y="2470445"/>
            <a:ext cx="3867828" cy="1054953"/>
          </a:xfrm>
          <a:prstGeom prst="roundRect">
            <a:avLst>
              <a:gd name="adj" fmla="val 7386"/>
            </a:avLst>
          </a:prstGeom>
          <a:solidFill>
            <a:srgbClr val="FFFF66"/>
          </a:solidFill>
          <a:ln>
            <a:solidFill>
              <a:schemeClr val="accent1"/>
            </a:solidFill>
          </a:ln>
        </p:spPr>
        <p:style>
          <a:lnRef idx="2">
            <a:schemeClr val="accent3">
              <a:shade val="50000"/>
            </a:schemeClr>
          </a:lnRef>
          <a:fillRef idx="1">
            <a:schemeClr val="accent3"/>
          </a:fillRef>
          <a:effectRef idx="0">
            <a:schemeClr val="accent3"/>
          </a:effectRef>
          <a:fontRef idx="minor">
            <a:schemeClr val="lt1"/>
          </a:fontRef>
        </p:style>
        <p:txBody>
          <a:bodyPr rtlCol="0" anchor="ctr">
            <a:spAutoFit/>
          </a:bodyPr>
          <a:lstStyle/>
          <a:p>
            <a:pPr algn="ctr"/>
            <a:r>
              <a:rPr lang="ru-RU" sz="1500" b="1" dirty="0" smtClean="0">
                <a:solidFill>
                  <a:schemeClr val="tx1"/>
                </a:solidFill>
                <a:latin typeface="Century" pitchFamily="18" charset="0"/>
              </a:rPr>
              <a:t>2. Возмещение понесённых расходов </a:t>
            </a:r>
            <a:r>
              <a:rPr lang="ru-RU" sz="1500" b="1" dirty="0">
                <a:solidFill>
                  <a:schemeClr val="tx1"/>
                </a:solidFill>
                <a:latin typeface="Century" pitchFamily="18" charset="0"/>
              </a:rPr>
              <a:t>по устранению недостатков выполненной работы (оказанной услуги) своими силами или третьими лицами.</a:t>
            </a:r>
          </a:p>
        </p:txBody>
      </p:sp>
      <p:sp>
        <p:nvSpPr>
          <p:cNvPr id="10" name="Скругленный прямоугольник 9"/>
          <p:cNvSpPr/>
          <p:nvPr/>
        </p:nvSpPr>
        <p:spPr>
          <a:xfrm>
            <a:off x="1975129" y="5733256"/>
            <a:ext cx="4104456" cy="996078"/>
          </a:xfrm>
          <a:prstGeom prst="roundRect">
            <a:avLst/>
          </a:prstGeom>
          <a:solidFill>
            <a:srgbClr val="92D05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latin typeface="Century" pitchFamily="18" charset="0"/>
              </a:rPr>
              <a:t>Отказ </a:t>
            </a:r>
            <a:r>
              <a:rPr lang="ru-RU" sz="1600" b="1" dirty="0">
                <a:solidFill>
                  <a:schemeClr val="tx1"/>
                </a:solidFill>
                <a:latin typeface="Century" pitchFamily="18" charset="0"/>
              </a:rPr>
              <a:t>от исполнения договора о выполнении работы (оказании услуги) и </a:t>
            </a:r>
            <a:r>
              <a:rPr lang="ru-RU" sz="1600" b="1" dirty="0" smtClean="0">
                <a:solidFill>
                  <a:schemeClr val="tx1"/>
                </a:solidFill>
                <a:latin typeface="Century" pitchFamily="18" charset="0"/>
              </a:rPr>
              <a:t>полное возмещение убытков</a:t>
            </a:r>
            <a:endParaRPr lang="ru-RU" sz="1600" b="1" dirty="0">
              <a:solidFill>
                <a:schemeClr val="tx1"/>
              </a:solidFill>
              <a:latin typeface="Century" pitchFamily="18" charset="0"/>
            </a:endParaRPr>
          </a:p>
        </p:txBody>
      </p:sp>
      <p:sp>
        <p:nvSpPr>
          <p:cNvPr id="11" name="Прямоугольник 10"/>
          <p:cNvSpPr/>
          <p:nvPr/>
        </p:nvSpPr>
        <p:spPr>
          <a:xfrm>
            <a:off x="146160" y="4149079"/>
            <a:ext cx="3634491" cy="1386141"/>
          </a:xfrm>
          <a:prstGeom prst="rect">
            <a:avLst/>
          </a:prstGeom>
          <a:solidFill>
            <a:srgbClr val="92D05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ctr"/>
          <a:lstStyle/>
          <a:p>
            <a:pPr algn="ctr"/>
            <a:r>
              <a:rPr lang="ru-RU" sz="1600" b="1" dirty="0" smtClean="0">
                <a:solidFill>
                  <a:srgbClr val="002060"/>
                </a:solidFill>
                <a:latin typeface="Century" pitchFamily="18" charset="0"/>
              </a:rPr>
              <a:t>Если </a:t>
            </a:r>
            <a:r>
              <a:rPr lang="ru-RU" sz="1600" b="1" dirty="0">
                <a:solidFill>
                  <a:srgbClr val="002060"/>
                </a:solidFill>
                <a:latin typeface="Century" pitchFamily="18" charset="0"/>
              </a:rPr>
              <a:t>в установленный </a:t>
            </a:r>
            <a:r>
              <a:rPr lang="ru-RU" sz="1600" b="1" dirty="0" smtClean="0">
                <a:solidFill>
                  <a:srgbClr val="002060"/>
                </a:solidFill>
                <a:latin typeface="Century" pitchFamily="18" charset="0"/>
              </a:rPr>
              <a:t>договором </a:t>
            </a:r>
            <a:r>
              <a:rPr lang="ru-RU" sz="1600" b="1" dirty="0">
                <a:solidFill>
                  <a:srgbClr val="002060"/>
                </a:solidFill>
                <a:latin typeface="Century" pitchFamily="18" charset="0"/>
              </a:rPr>
              <a:t>срок недостатки выполненной работы (оказанной услуги) не устранены исполнителем</a:t>
            </a:r>
            <a:r>
              <a:rPr lang="ru-RU" sz="1400" b="1" dirty="0" smtClean="0">
                <a:solidFill>
                  <a:srgbClr val="002060"/>
                </a:solidFill>
                <a:latin typeface="Century" pitchFamily="18" charset="0"/>
              </a:rPr>
              <a:t>.</a:t>
            </a:r>
            <a:endParaRPr lang="ru-RU" sz="1400" b="1" dirty="0">
              <a:solidFill>
                <a:srgbClr val="002060"/>
              </a:solidFill>
            </a:endParaRPr>
          </a:p>
        </p:txBody>
      </p:sp>
      <p:sp>
        <p:nvSpPr>
          <p:cNvPr id="12" name="Прямоугольник 11"/>
          <p:cNvSpPr/>
          <p:nvPr/>
        </p:nvSpPr>
        <p:spPr>
          <a:xfrm>
            <a:off x="3906479" y="4149079"/>
            <a:ext cx="4142033" cy="1386141"/>
          </a:xfrm>
          <a:prstGeom prst="rect">
            <a:avLst/>
          </a:prstGeom>
          <a:solidFill>
            <a:srgbClr val="92D05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002060"/>
                </a:solidFill>
                <a:latin typeface="Century" pitchFamily="18" charset="0"/>
              </a:rPr>
              <a:t>Если обнаружены </a:t>
            </a:r>
            <a:r>
              <a:rPr lang="ru-RU" sz="1600" b="1" u="sng" dirty="0">
                <a:solidFill>
                  <a:srgbClr val="002060"/>
                </a:solidFill>
                <a:latin typeface="Century" pitchFamily="18" charset="0"/>
              </a:rPr>
              <a:t>существенные недостатки </a:t>
            </a:r>
            <a:r>
              <a:rPr lang="ru-RU" sz="1600" b="1" dirty="0">
                <a:solidFill>
                  <a:srgbClr val="002060"/>
                </a:solidFill>
                <a:latin typeface="Century" pitchFamily="18" charset="0"/>
              </a:rPr>
              <a:t>выполненной работы (оказанной услуги) или иные существенные отступления от </a:t>
            </a:r>
            <a:endParaRPr lang="ru-RU" sz="1600" b="1" dirty="0" smtClean="0">
              <a:solidFill>
                <a:srgbClr val="002060"/>
              </a:solidFill>
              <a:latin typeface="Century" pitchFamily="18" charset="0"/>
            </a:endParaRPr>
          </a:p>
          <a:p>
            <a:pPr algn="ctr"/>
            <a:r>
              <a:rPr lang="ru-RU" sz="1600" b="1" dirty="0" smtClean="0">
                <a:solidFill>
                  <a:srgbClr val="002060"/>
                </a:solidFill>
                <a:latin typeface="Century" pitchFamily="18" charset="0"/>
              </a:rPr>
              <a:t>условий договора</a:t>
            </a:r>
            <a:endParaRPr lang="ru-RU" sz="1600" dirty="0">
              <a:solidFill>
                <a:srgbClr val="002060"/>
              </a:solidFill>
              <a:latin typeface="Century" pitchFamily="18" charset="0"/>
            </a:endParaRPr>
          </a:p>
        </p:txBody>
      </p:sp>
      <p:sp>
        <p:nvSpPr>
          <p:cNvPr id="15" name="Стрелка вниз 14"/>
          <p:cNvSpPr/>
          <p:nvPr/>
        </p:nvSpPr>
        <p:spPr>
          <a:xfrm>
            <a:off x="858787" y="1016707"/>
            <a:ext cx="144016" cy="232859"/>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низ 17"/>
          <p:cNvSpPr/>
          <p:nvPr/>
        </p:nvSpPr>
        <p:spPr>
          <a:xfrm>
            <a:off x="7138661" y="1018948"/>
            <a:ext cx="169641" cy="200933"/>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низ 18"/>
          <p:cNvSpPr/>
          <p:nvPr/>
        </p:nvSpPr>
        <p:spPr>
          <a:xfrm>
            <a:off x="2970377" y="5535220"/>
            <a:ext cx="161463" cy="198036"/>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трелка вниз 19"/>
          <p:cNvSpPr/>
          <p:nvPr/>
        </p:nvSpPr>
        <p:spPr>
          <a:xfrm>
            <a:off x="5029637" y="5535220"/>
            <a:ext cx="152740" cy="198036"/>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процесс 21"/>
          <p:cNvSpPr/>
          <p:nvPr/>
        </p:nvSpPr>
        <p:spPr>
          <a:xfrm>
            <a:off x="394973" y="908720"/>
            <a:ext cx="7560840" cy="72008"/>
          </a:xfrm>
          <a:prstGeom prst="flowChartProcess">
            <a:avLst/>
          </a:prstGeom>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754227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44824"/>
            <a:ext cx="8229600" cy="1143000"/>
          </a:xfrm>
        </p:spPr>
        <p:txBody>
          <a:bodyPr>
            <a:normAutofit fontScale="90000"/>
          </a:bodyPr>
          <a:lstStyle/>
          <a:p>
            <a:r>
              <a:rPr lang="ru-RU" dirty="0" smtClean="0"/>
              <a:t/>
            </a:r>
            <a:br>
              <a:rPr lang="ru-RU" dirty="0" smtClean="0"/>
            </a:br>
            <a:r>
              <a:rPr lang="en-US" dirty="0" smtClean="0">
                <a:solidFill>
                  <a:schemeClr val="accent2">
                    <a:lumMod val="75000"/>
                  </a:schemeClr>
                </a:solidFill>
              </a:rPr>
              <a:t>IV</a:t>
            </a:r>
            <a:r>
              <a:rPr lang="ru-RU" dirty="0" smtClean="0">
                <a:solidFill>
                  <a:schemeClr val="accent2">
                    <a:lumMod val="75000"/>
                  </a:schemeClr>
                </a:solidFill>
              </a:rPr>
              <a:t>.</a:t>
            </a:r>
            <a:r>
              <a:rPr lang="ru-RU" b="1" dirty="0">
                <a:solidFill>
                  <a:schemeClr val="accent2">
                    <a:lumMod val="75000"/>
                  </a:schemeClr>
                </a:solidFill>
                <a:latin typeface="Times New Roman" pitchFamily="18" charset="0"/>
                <a:cs typeface="Times New Roman" pitchFamily="18" charset="0"/>
              </a:rPr>
              <a:t> Безопасные и качественные товары </a:t>
            </a:r>
            <a:r>
              <a:rPr lang="ru-RU" dirty="0"/>
              <a:t/>
            </a:r>
            <a:br>
              <a:rPr lang="ru-RU" dirty="0"/>
            </a:br>
            <a:endParaRPr lang="ru-RU" dirty="0"/>
          </a:p>
        </p:txBody>
      </p:sp>
    </p:spTree>
    <p:extLst>
      <p:ext uri="{BB962C8B-B14F-4D97-AF65-F5344CB8AC3E}">
        <p14:creationId xmlns="" xmlns:p14="http://schemas.microsoft.com/office/powerpoint/2010/main" val="3126537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47994"/>
            <a:ext cx="8712968" cy="1143000"/>
          </a:xfrm>
        </p:spPr>
        <p:txBody>
          <a:bodyPr>
            <a:noAutofit/>
          </a:bodyPr>
          <a:lstStyle/>
          <a:p>
            <a:r>
              <a:rPr lang="ru-RU" sz="2400" b="1" dirty="0" smtClean="0">
                <a:solidFill>
                  <a:schemeClr val="accent2">
                    <a:lumMod val="75000"/>
                  </a:schemeClr>
                </a:solidFill>
                <a:latin typeface="Times New Roman" panose="02020603050405020304" pitchFamily="18" charset="0"/>
                <a:cs typeface="Times New Roman" panose="02020603050405020304" pitchFamily="18" charset="0"/>
              </a:rPr>
              <a:t>Что </a:t>
            </a:r>
            <a:r>
              <a:rPr lang="ru-RU" sz="2400" b="1" dirty="0">
                <a:solidFill>
                  <a:schemeClr val="accent2">
                    <a:lumMod val="75000"/>
                  </a:schemeClr>
                </a:solidFill>
                <a:latin typeface="Times New Roman" panose="02020603050405020304" pitchFamily="18" charset="0"/>
                <a:cs typeface="Times New Roman" panose="02020603050405020304" pitchFamily="18" charset="0"/>
              </a:rPr>
              <a:t>послужило  </a:t>
            </a:r>
            <a:r>
              <a:rPr lang="ru-RU" sz="2400" b="1" dirty="0" smtClean="0">
                <a:solidFill>
                  <a:schemeClr val="accent2">
                    <a:lumMod val="75000"/>
                  </a:schemeClr>
                </a:solidFill>
                <a:latin typeface="Times New Roman" panose="02020603050405020304" pitchFamily="18" charset="0"/>
                <a:cs typeface="Times New Roman" panose="02020603050405020304" pitchFamily="18" charset="0"/>
              </a:rPr>
              <a:t>объявлению темы </a:t>
            </a:r>
            <a:br>
              <a:rPr lang="ru-RU" sz="2400" b="1" dirty="0" smtClean="0">
                <a:solidFill>
                  <a:schemeClr val="accent2">
                    <a:lumMod val="75000"/>
                  </a:schemeClr>
                </a:solidFill>
                <a:latin typeface="Times New Roman" panose="02020603050405020304" pitchFamily="18" charset="0"/>
                <a:cs typeface="Times New Roman" panose="02020603050405020304" pitchFamily="18" charset="0"/>
              </a:rPr>
            </a:br>
            <a:r>
              <a:rPr lang="ru-RU" sz="3200" b="1" dirty="0" smtClean="0">
                <a:solidFill>
                  <a:schemeClr val="accent2">
                    <a:lumMod val="75000"/>
                  </a:schemeClr>
                </a:solidFill>
                <a:latin typeface="Times New Roman" panose="02020603050405020304" pitchFamily="18" charset="0"/>
                <a:cs typeface="Times New Roman" panose="02020603050405020304" pitchFamily="18" charset="0"/>
              </a:rPr>
              <a:t>«</a:t>
            </a:r>
            <a:r>
              <a:rPr lang="ru-RU" sz="2400" b="1" dirty="0" smtClean="0">
                <a:solidFill>
                  <a:schemeClr val="accent2">
                    <a:lumMod val="75000"/>
                  </a:schemeClr>
                </a:solidFill>
                <a:latin typeface="Times New Roman" pitchFamily="18" charset="0"/>
                <a:cs typeface="Times New Roman" pitchFamily="18" charset="0"/>
              </a:rPr>
              <a:t>Безопасные </a:t>
            </a:r>
            <a:r>
              <a:rPr lang="ru-RU" sz="2400" b="1" dirty="0">
                <a:solidFill>
                  <a:schemeClr val="accent2">
                    <a:lumMod val="75000"/>
                  </a:schemeClr>
                </a:solidFill>
                <a:latin typeface="Times New Roman" pitchFamily="18" charset="0"/>
                <a:cs typeface="Times New Roman" pitchFamily="18" charset="0"/>
              </a:rPr>
              <a:t>товары, уверенные </a:t>
            </a:r>
            <a:r>
              <a:rPr lang="ru-RU" sz="2400" b="1" dirty="0" smtClean="0">
                <a:solidFill>
                  <a:schemeClr val="accent2">
                    <a:lumMod val="75000"/>
                  </a:schemeClr>
                </a:solidFill>
                <a:latin typeface="Times New Roman" pitchFamily="18" charset="0"/>
                <a:cs typeface="Times New Roman" pitchFamily="18" charset="0"/>
              </a:rPr>
              <a:t>потребители»</a:t>
            </a:r>
            <a:endParaRPr lang="ru-RU" sz="24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2924945"/>
            <a:ext cx="8229600" cy="3733874"/>
          </a:xfrm>
        </p:spPr>
        <p:txBody>
          <a:bodyPr>
            <a:normAutofit fontScale="55000" lnSpcReduction="20000"/>
          </a:bodyPr>
          <a:lstStyle/>
          <a:p>
            <a:pPr marL="0" indent="0">
              <a:buNone/>
            </a:pPr>
            <a:endParaRPr lang="ru-RU" dirty="0"/>
          </a:p>
          <a:p>
            <a:r>
              <a:rPr lang="ru-RU" sz="3300" dirty="0" smtClean="0">
                <a:latin typeface="Times New Roman" pitchFamily="18" charset="0"/>
                <a:cs typeface="Times New Roman" pitchFamily="18" charset="0"/>
              </a:rPr>
              <a:t>2026 </a:t>
            </a:r>
            <a:r>
              <a:rPr lang="ru-RU" sz="3300" dirty="0">
                <a:latin typeface="Times New Roman" pitchFamily="18" charset="0"/>
                <a:cs typeface="Times New Roman" pitchFamily="18" charset="0"/>
              </a:rPr>
              <a:t>года выбрана не случайно. В эпоху онлайн-торговли проблема безопасности продукции стала масштабной. Наличие надежных правовых рамок, защищающих граждан от некачественной и опасной продукции, становится необходимостью. По данным Организации экономического сотрудничества и развития (ОЭСР), ошеломляющие 87% отозванных или запрещенных товаров все еще доступны для покупки в интернете. </a:t>
            </a:r>
          </a:p>
          <a:p>
            <a:r>
              <a:rPr lang="ru-RU" sz="3300" dirty="0">
                <a:latin typeface="Times New Roman" pitchFamily="18" charset="0"/>
                <a:cs typeface="Times New Roman" pitchFamily="18" charset="0"/>
              </a:rPr>
              <a:t>Последствия небезопасных товаров - это не просто испорченное настроение. Это:</a:t>
            </a:r>
          </a:p>
          <a:p>
            <a:r>
              <a:rPr lang="ru-RU" sz="3300" dirty="0">
                <a:latin typeface="Times New Roman" pitchFamily="18" charset="0"/>
                <a:cs typeface="Times New Roman" pitchFamily="18" charset="0"/>
              </a:rPr>
              <a:t>- Угроза жизни и здоровью. От детских игрушек с токсичными красителями до электроники, вызывающей пожар.</a:t>
            </a:r>
          </a:p>
          <a:p>
            <a:r>
              <a:rPr lang="ru-RU" sz="3300" dirty="0">
                <a:latin typeface="Times New Roman" pitchFamily="18" charset="0"/>
                <a:cs typeface="Times New Roman" pitchFamily="18" charset="0"/>
              </a:rPr>
              <a:t>- Подрыв экономического доверия. Когда потребитель теряет уверенность, страдает вся рыночная система.</a:t>
            </a:r>
          </a:p>
          <a:p>
            <a:r>
              <a:rPr lang="ru-RU" sz="3300" dirty="0">
                <a:latin typeface="Times New Roman" pitchFamily="18" charset="0"/>
                <a:cs typeface="Times New Roman" pitchFamily="18" charset="0"/>
              </a:rPr>
              <a:t>- Глобальное неравенство. Бремя некачественных товаров непропорционально ложится на наиболее уязвимые слои населения по всему миру.</a:t>
            </a:r>
          </a:p>
          <a:p>
            <a:endParaRPr lang="ru-RU" dirty="0"/>
          </a:p>
        </p:txBody>
      </p:sp>
      <p:pic>
        <p:nvPicPr>
          <p:cNvPr id="5" name="Рисунок 4" descr="Picture background"/>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15794" y="1124744"/>
            <a:ext cx="5940425" cy="1612543"/>
          </a:xfrm>
          <a:prstGeom prst="rect">
            <a:avLst/>
          </a:prstGeom>
          <a:noFill/>
          <a:ln>
            <a:noFill/>
          </a:ln>
        </p:spPr>
      </p:pic>
    </p:spTree>
    <p:extLst>
      <p:ext uri="{BB962C8B-B14F-4D97-AF65-F5344CB8AC3E}">
        <p14:creationId xmlns="" xmlns:p14="http://schemas.microsoft.com/office/powerpoint/2010/main" val="3847840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332656"/>
            <a:ext cx="7272808" cy="5693866"/>
          </a:xfrm>
          <a:prstGeom prst="rect">
            <a:avLst/>
          </a:prstGeom>
        </p:spPr>
        <p:txBody>
          <a:bodyPr wrap="square">
            <a:spAutoFit/>
          </a:bodyPr>
          <a:lstStyle/>
          <a:p>
            <a:r>
              <a:rPr lang="ru-RU" sz="2400" b="1" dirty="0">
                <a:solidFill>
                  <a:schemeClr val="accent2">
                    <a:lumMod val="75000"/>
                  </a:schemeClr>
                </a:solidFill>
                <a:latin typeface="Times New Roman" pitchFamily="18" charset="0"/>
                <a:cs typeface="Times New Roman" pitchFamily="18" charset="0"/>
              </a:rPr>
              <a:t>1. История Всемирного дня прав потребителей</a:t>
            </a:r>
            <a:endParaRPr lang="ru-RU" sz="2400" b="1" dirty="0">
              <a:solidFill>
                <a:schemeClr val="accent2">
                  <a:lumMod val="75000"/>
                </a:schemeClr>
              </a:solidFill>
            </a:endParaRPr>
          </a:p>
          <a:p>
            <a:endParaRPr lang="ru-RU" sz="2000" b="1"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Ежегодно </a:t>
            </a:r>
            <a:r>
              <a:rPr lang="ru-RU" sz="2000" b="1" dirty="0">
                <a:latin typeface="Times New Roman" pitchFamily="18" charset="0"/>
                <a:cs typeface="Times New Roman" pitchFamily="18" charset="0"/>
              </a:rPr>
              <a:t>во всем мире по решению Организации Объединенных Наций 15 марта отмечается как Всемирный день прав потребителей. В этот день в 1961 году впервые в мировой истории президентом США Джоном Кеннеди были провозглашены четыре неотъемлемых потребительских права американских граждан: </a:t>
            </a:r>
          </a:p>
          <a:p>
            <a:r>
              <a:rPr lang="ru-RU" sz="2000" b="1" dirty="0">
                <a:latin typeface="Times New Roman" pitchFamily="18" charset="0"/>
                <a:cs typeface="Times New Roman" pitchFamily="18" charset="0"/>
              </a:rPr>
              <a:t>1. на безопасность того, что им предлагают на потребительском рынке для их жизни, здоровья и имущества; </a:t>
            </a:r>
          </a:p>
          <a:p>
            <a:r>
              <a:rPr lang="ru-RU" sz="2000" b="1" dirty="0">
                <a:latin typeface="Times New Roman" pitchFamily="18" charset="0"/>
                <a:cs typeface="Times New Roman" pitchFamily="18" charset="0"/>
              </a:rPr>
              <a:t>2. на достаточно полную и достоверную информацию о товарах и услугах, на основе которой они могли бы выбрать для себя наиболее подходящее; </a:t>
            </a:r>
          </a:p>
          <a:p>
            <a:r>
              <a:rPr lang="ru-RU" sz="2000" b="1" dirty="0">
                <a:latin typeface="Times New Roman" pitchFamily="18" charset="0"/>
                <a:cs typeface="Times New Roman" pitchFamily="18" charset="0"/>
              </a:rPr>
              <a:t>3.  на саму возможность выбирать, а не брать "что дают"; </a:t>
            </a:r>
          </a:p>
          <a:p>
            <a:r>
              <a:rPr lang="ru-RU" sz="2000" b="1" dirty="0">
                <a:latin typeface="Times New Roman" pitchFamily="18" charset="0"/>
                <a:cs typeface="Times New Roman" pitchFamily="18" charset="0"/>
              </a:rPr>
              <a:t>4. наконец, на внимание властей, устанавливающих правила поведения на потребительском рынке, к их нуждам и интересам</a:t>
            </a:r>
            <a:r>
              <a:rPr lang="ru-RU"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4106679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060848"/>
            <a:ext cx="8352928" cy="3477875"/>
          </a:xfrm>
          <a:prstGeom prst="rect">
            <a:avLst/>
          </a:prstGeom>
        </p:spPr>
        <p:txBody>
          <a:bodyPr wrap="square">
            <a:spAutoFit/>
          </a:bodyPr>
          <a:lstStyle/>
          <a:p>
            <a:r>
              <a:rPr lang="ru-RU" sz="2000" i="1" dirty="0" smtClean="0"/>
              <a:t>Девиз</a:t>
            </a:r>
            <a:r>
              <a:rPr lang="ru-RU" sz="2000" i="1" dirty="0"/>
              <a:t> «Безопасные товары, уверенные потребители» — это не просто лозунг на один день. Это формула здоровой экономики. Уверенность потребителя - это топливо для честного бизнеса, стимул для инноваций и лучший контролер для недобросовестных производителей.</a:t>
            </a:r>
            <a:endParaRPr lang="ru-RU" sz="2000" dirty="0"/>
          </a:p>
          <a:p>
            <a:r>
              <a:rPr lang="ru-RU" sz="2000" i="1" dirty="0"/>
              <a:t>15 марта 2026 года - это повод задуматься не только о своих правах, но и о своей роли. В глобальном мире ответственность за безопасность рынка распределена между всеми: международными организациями, такими как </a:t>
            </a:r>
            <a:r>
              <a:rPr lang="ru-RU" sz="2000" i="1" dirty="0" err="1"/>
              <a:t>Consumers</a:t>
            </a:r>
            <a:r>
              <a:rPr lang="ru-RU" sz="2000" i="1" dirty="0"/>
              <a:t> </a:t>
            </a:r>
            <a:r>
              <a:rPr lang="ru-RU" sz="2000" i="1" dirty="0" err="1"/>
              <a:t>International</a:t>
            </a:r>
            <a:r>
              <a:rPr lang="ru-RU" sz="2000" i="1" dirty="0"/>
              <a:t> и ООН, национальными регуляторами, как </a:t>
            </a:r>
            <a:r>
              <a:rPr lang="ru-RU" sz="2000" i="1" dirty="0" err="1"/>
              <a:t>Роспотребнадзор</a:t>
            </a:r>
            <a:r>
              <a:rPr lang="ru-RU" sz="2000" i="1" dirty="0"/>
              <a:t>, бизнесом и, конечно, нами — потребителями. Только совместными усилиями можно построить мир, где покупка не будет связана с риском, а уверенность станет нормой.</a:t>
            </a:r>
            <a:endParaRPr lang="ru-RU" sz="2000" dirty="0"/>
          </a:p>
        </p:txBody>
      </p:sp>
      <p:sp>
        <p:nvSpPr>
          <p:cNvPr id="3" name="Прямоугольник 2"/>
          <p:cNvSpPr/>
          <p:nvPr/>
        </p:nvSpPr>
        <p:spPr>
          <a:xfrm>
            <a:off x="4283968" y="575682"/>
            <a:ext cx="3866085" cy="954107"/>
          </a:xfrm>
          <a:prstGeom prst="rect">
            <a:avLst/>
          </a:prstGeom>
        </p:spPr>
        <p:txBody>
          <a:bodyPr wrap="square">
            <a:spAutoFit/>
          </a:bodyPr>
          <a:lstStyle/>
          <a:p>
            <a:r>
              <a:rPr lang="ru-RU" sz="2800" b="1" i="1" dirty="0">
                <a:solidFill>
                  <a:schemeClr val="accent2">
                    <a:lumMod val="75000"/>
                  </a:schemeClr>
                </a:solidFill>
              </a:rPr>
              <a:t>Уверенность как </a:t>
            </a:r>
            <a:endParaRPr lang="ru-RU" sz="2800" b="1" i="1" dirty="0" smtClean="0">
              <a:solidFill>
                <a:schemeClr val="accent2">
                  <a:lumMod val="75000"/>
                </a:schemeClr>
              </a:solidFill>
            </a:endParaRPr>
          </a:p>
          <a:p>
            <a:r>
              <a:rPr lang="ru-RU" sz="2800" b="1" i="1" dirty="0" smtClean="0">
                <a:solidFill>
                  <a:schemeClr val="accent2">
                    <a:lumMod val="75000"/>
                  </a:schemeClr>
                </a:solidFill>
              </a:rPr>
              <a:t>основа </a:t>
            </a:r>
            <a:r>
              <a:rPr lang="ru-RU" sz="2800" b="1" i="1" dirty="0">
                <a:solidFill>
                  <a:schemeClr val="accent2">
                    <a:lumMod val="75000"/>
                  </a:schemeClr>
                </a:solidFill>
              </a:rPr>
              <a:t>рынка:</a:t>
            </a:r>
            <a:endParaRPr lang="ru-RU" sz="2800" dirty="0">
              <a:solidFill>
                <a:schemeClr val="accent2">
                  <a:lumMod val="75000"/>
                </a:schemeClr>
              </a:solidFill>
            </a:endParaRPr>
          </a:p>
        </p:txBody>
      </p:sp>
      <p:pic>
        <p:nvPicPr>
          <p:cNvPr id="1028" name="Picture 4" descr="Picture background"/>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80199" y="188640"/>
            <a:ext cx="3117419" cy="172819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1151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accent2">
                    <a:lumMod val="75000"/>
                  </a:schemeClr>
                </a:solidFill>
              </a:rPr>
              <a:t>Основные угрозы небезопасных товаров:</a:t>
            </a:r>
            <a:endParaRPr lang="ru-RU" dirty="0">
              <a:solidFill>
                <a:schemeClr val="accent2">
                  <a:lumMod val="75000"/>
                </a:schemeClr>
              </a:solidFill>
            </a:endParaRPr>
          </a:p>
        </p:txBody>
      </p:sp>
      <p:sp>
        <p:nvSpPr>
          <p:cNvPr id="3" name="Объект 2"/>
          <p:cNvSpPr>
            <a:spLocks noGrp="1"/>
          </p:cNvSpPr>
          <p:nvPr>
            <p:ph idx="1"/>
          </p:nvPr>
        </p:nvSpPr>
        <p:spPr/>
        <p:txBody>
          <a:bodyPr>
            <a:normAutofit fontScale="77500" lnSpcReduction="20000"/>
          </a:bodyPr>
          <a:lstStyle/>
          <a:p>
            <a:r>
              <a:rPr lang="ru-RU" b="1" dirty="0" smtClean="0"/>
              <a:t>Риски </a:t>
            </a:r>
            <a:r>
              <a:rPr lang="ru-RU" b="1" dirty="0"/>
              <a:t>для здоровья и жизни. </a:t>
            </a:r>
            <a:r>
              <a:rPr lang="ru-RU" dirty="0"/>
              <a:t>Токсичные материалы в детских игрушках, пожароопасная электроника, фальсифицированные продукты питания – все это может причинить серьезный вред.</a:t>
            </a:r>
          </a:p>
          <a:p>
            <a:r>
              <a:rPr lang="ru-RU" b="1" dirty="0"/>
              <a:t>Экономические последствия. </a:t>
            </a:r>
            <a:r>
              <a:rPr lang="ru-RU" dirty="0"/>
              <a:t>Приобретение некачественного товара – это всегда потерянные деньги.</a:t>
            </a:r>
          </a:p>
          <a:p>
            <a:r>
              <a:rPr lang="ru-RU" b="1" dirty="0"/>
              <a:t>Социальное неравенство. </a:t>
            </a:r>
            <a:r>
              <a:rPr lang="ru-RU" dirty="0"/>
              <a:t>Наиболее уязвимые слои населения чаще сталкиваются с опасной продукцией из-за ее кажущейся доступности.</a:t>
            </a:r>
          </a:p>
          <a:p>
            <a:r>
              <a:rPr lang="ru-RU" dirty="0"/>
              <a:t>В этих условиях особую значимость приобретает правовая грамотность потребителей и знание современных инструментов защиты своих прав.</a:t>
            </a:r>
          </a:p>
          <a:p>
            <a:endParaRPr lang="ru-RU" dirty="0"/>
          </a:p>
        </p:txBody>
      </p:sp>
    </p:spTree>
    <p:extLst>
      <p:ext uri="{BB962C8B-B14F-4D97-AF65-F5344CB8AC3E}">
        <p14:creationId xmlns="" xmlns:p14="http://schemas.microsoft.com/office/powerpoint/2010/main" val="19591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accent2">
                    <a:lumMod val="75000"/>
                  </a:schemeClr>
                </a:solidFill>
              </a:rPr>
              <a:t/>
            </a:r>
            <a:br>
              <a:rPr lang="ru-RU" b="1" dirty="0" smtClean="0">
                <a:solidFill>
                  <a:schemeClr val="accent2">
                    <a:lumMod val="75000"/>
                  </a:schemeClr>
                </a:solidFill>
              </a:rPr>
            </a:br>
            <a:r>
              <a:rPr lang="ru-RU" b="1" dirty="0" smtClean="0">
                <a:solidFill>
                  <a:schemeClr val="accent2">
                    <a:lumMod val="75000"/>
                  </a:schemeClr>
                </a:solidFill>
              </a:rPr>
              <a:t>Что </a:t>
            </a:r>
            <a:r>
              <a:rPr lang="ru-RU" b="1" dirty="0">
                <a:solidFill>
                  <a:schemeClr val="accent2">
                    <a:lumMod val="75000"/>
                  </a:schemeClr>
                </a:solidFill>
              </a:rPr>
              <a:t>нужно знать потребителю:</a:t>
            </a:r>
            <a:r>
              <a:rPr lang="ru-RU" dirty="0">
                <a:solidFill>
                  <a:schemeClr val="accent2">
                    <a:lumMod val="75000"/>
                  </a:schemeClr>
                </a:solidFill>
              </a:rPr>
              <a:t/>
            </a:r>
            <a:br>
              <a:rPr lang="ru-RU" dirty="0">
                <a:solidFill>
                  <a:schemeClr val="accent2">
                    <a:lumMod val="75000"/>
                  </a:schemeClr>
                </a:solidFill>
              </a:rPr>
            </a:br>
            <a:endParaRPr lang="ru-RU" dirty="0">
              <a:solidFill>
                <a:schemeClr val="accent2">
                  <a:lumMod val="75000"/>
                </a:schemeClr>
              </a:solidFill>
            </a:endParaRPr>
          </a:p>
        </p:txBody>
      </p:sp>
      <p:sp>
        <p:nvSpPr>
          <p:cNvPr id="3" name="Объект 2"/>
          <p:cNvSpPr>
            <a:spLocks noGrp="1"/>
          </p:cNvSpPr>
          <p:nvPr>
            <p:ph idx="1"/>
          </p:nvPr>
        </p:nvSpPr>
        <p:spPr/>
        <p:txBody>
          <a:bodyPr>
            <a:normAutofit fontScale="70000" lnSpcReduction="20000"/>
          </a:bodyPr>
          <a:lstStyle/>
          <a:p>
            <a:r>
              <a:rPr lang="ru-RU" dirty="0" smtClean="0"/>
              <a:t>Право </a:t>
            </a:r>
            <a:r>
              <a:rPr lang="ru-RU" dirty="0"/>
              <a:t>на безопасность товаров закреплено в </a:t>
            </a:r>
            <a:r>
              <a:rPr lang="ru-RU" b="1" dirty="0"/>
              <a:t>статье 7 Закона Российской Федерации от 07.02.1992 № 2300-1 «О защите прав потребителей»</a:t>
            </a:r>
            <a:r>
              <a:rPr lang="ru-RU" dirty="0"/>
              <a:t>. Это базовое право действует независимо от способа покупки – в обычном магазине или через интернет.</a:t>
            </a:r>
          </a:p>
          <a:p>
            <a:r>
              <a:rPr lang="ru-RU" dirty="0"/>
              <a:t>С 2024 года вступили в силу </a:t>
            </a:r>
            <a:r>
              <a:rPr lang="ru-RU" b="1" dirty="0"/>
              <a:t>Единые правила в области защиты прав потребителей </a:t>
            </a:r>
            <a:r>
              <a:rPr lang="ru-RU" dirty="0"/>
              <a:t>(утверждены Декретом Высшего Государственного Совета Союзного государства от 06.12.2024 № 6), устанавливающие единые стандарты защиты для России и Беларуси.</a:t>
            </a:r>
          </a:p>
          <a:p>
            <a:r>
              <a:rPr lang="ru-RU" dirty="0"/>
              <a:t>С 1 октября 2026 года вступает в действие </a:t>
            </a:r>
            <a:r>
              <a:rPr lang="ru-RU" b="1" dirty="0"/>
              <a:t>Федеральный закон от 31.07.2025 № 289-ФЗ «Об отдельных вопросах регулирования платформенной экономики в Российской Федерации»</a:t>
            </a:r>
            <a:r>
              <a:rPr lang="ru-RU" dirty="0"/>
              <a:t>, который усиливает ответственность </a:t>
            </a:r>
            <a:r>
              <a:rPr lang="ru-RU" dirty="0" err="1"/>
              <a:t>маркетплейсов</a:t>
            </a:r>
            <a:r>
              <a:rPr lang="ru-RU" dirty="0"/>
              <a:t> и интернет-магазинов за безопасность реализуемых товаров.</a:t>
            </a:r>
          </a:p>
          <a:p>
            <a:endParaRPr lang="ru-RU" dirty="0"/>
          </a:p>
        </p:txBody>
      </p:sp>
    </p:spTree>
    <p:extLst>
      <p:ext uri="{BB962C8B-B14F-4D97-AF65-F5344CB8AC3E}">
        <p14:creationId xmlns="" xmlns:p14="http://schemas.microsoft.com/office/powerpoint/2010/main" val="3480898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r>
              <a:rPr lang="ru-RU" sz="3200" b="1" dirty="0" smtClean="0">
                <a:solidFill>
                  <a:schemeClr val="accent2">
                    <a:lumMod val="75000"/>
                  </a:schemeClr>
                </a:solidFill>
              </a:rPr>
              <a:t>Методы</a:t>
            </a:r>
            <a:r>
              <a:rPr lang="ru-RU" sz="3200" b="1" dirty="0">
                <a:solidFill>
                  <a:schemeClr val="accent2">
                    <a:lumMod val="75000"/>
                  </a:schemeClr>
                </a:solidFill>
              </a:rPr>
              <a:t>, повышающие </a:t>
            </a:r>
            <a:r>
              <a:rPr lang="ru-RU" sz="3200" b="1" dirty="0" smtClean="0">
                <a:solidFill>
                  <a:schemeClr val="accent2">
                    <a:lumMod val="75000"/>
                  </a:schemeClr>
                </a:solidFill>
              </a:rPr>
              <a:t>безопасность</a:t>
            </a:r>
            <a:br>
              <a:rPr lang="ru-RU" sz="3200" b="1" dirty="0" smtClean="0">
                <a:solidFill>
                  <a:schemeClr val="accent2">
                    <a:lumMod val="75000"/>
                  </a:schemeClr>
                </a:solidFill>
              </a:rPr>
            </a:br>
            <a:r>
              <a:rPr lang="ru-RU" sz="3200" b="1" dirty="0" smtClean="0">
                <a:solidFill>
                  <a:schemeClr val="accent2">
                    <a:lumMod val="75000"/>
                  </a:schemeClr>
                </a:solidFill>
              </a:rPr>
              <a:t> </a:t>
            </a:r>
            <a:r>
              <a:rPr lang="ru-RU" sz="3200" b="1" dirty="0">
                <a:solidFill>
                  <a:schemeClr val="accent2">
                    <a:lumMod val="75000"/>
                  </a:schemeClr>
                </a:solidFill>
              </a:rPr>
              <a:t>товара для </a:t>
            </a:r>
            <a:r>
              <a:rPr lang="ru-RU" sz="3200" b="1" dirty="0" smtClean="0">
                <a:solidFill>
                  <a:schemeClr val="accent2">
                    <a:lumMod val="75000"/>
                  </a:schemeClr>
                </a:solidFill>
              </a:rPr>
              <a:t>потребителя</a:t>
            </a:r>
            <a:endParaRPr lang="ru-RU" sz="3200" b="1" dirty="0">
              <a:solidFill>
                <a:schemeClr val="accent2">
                  <a:lumMod val="75000"/>
                </a:schemeClr>
              </a:solidFill>
            </a:endParaRPr>
          </a:p>
        </p:txBody>
      </p:sp>
      <p:sp>
        <p:nvSpPr>
          <p:cNvPr id="3" name="Объект 2"/>
          <p:cNvSpPr>
            <a:spLocks noGrp="1"/>
          </p:cNvSpPr>
          <p:nvPr>
            <p:ph idx="1"/>
          </p:nvPr>
        </p:nvSpPr>
        <p:spPr/>
        <p:txBody>
          <a:bodyPr>
            <a:normAutofit fontScale="55000" lnSpcReduction="20000"/>
          </a:bodyPr>
          <a:lstStyle/>
          <a:p>
            <a:pPr marL="0" indent="0">
              <a:buNone/>
            </a:pPr>
            <a:endParaRPr lang="ru-RU" dirty="0"/>
          </a:p>
          <a:p>
            <a:r>
              <a:rPr lang="ru-RU" i="1" dirty="0">
                <a:hlinkClick r:id="rId2" tooltip="Информированный потребитель"/>
              </a:rPr>
              <a:t>Информирование потребителя</a:t>
            </a:r>
            <a:r>
              <a:rPr lang="ru-RU" dirty="0"/>
              <a:t> — раскрытие всей информации, необходимой для безопасного пользования товаром. Информация должна быть доступна до покупки и после нее. В частности, должна прилагаться инструкция на родном для потребителя языке.</a:t>
            </a:r>
          </a:p>
          <a:p>
            <a:r>
              <a:rPr lang="ru-RU" b="1" i="1" u="sng" dirty="0">
                <a:solidFill>
                  <a:srgbClr val="495ADB"/>
                </a:solidFill>
              </a:rPr>
              <a:t>Обязательное получение сертификата </a:t>
            </a:r>
            <a:r>
              <a:rPr lang="ru-RU" dirty="0"/>
              <a:t>о безопасности товара. Для этого могут устанавливаться специальные требования, соблюдение которых проверяется перед выдачей сертификата.</a:t>
            </a:r>
          </a:p>
          <a:p>
            <a:r>
              <a:rPr lang="ru-RU" b="1" i="1" u="sng" dirty="0">
                <a:solidFill>
                  <a:srgbClr val="495ADB"/>
                </a:solidFill>
              </a:rPr>
              <a:t>Установление срока годности </a:t>
            </a:r>
            <a:r>
              <a:rPr lang="ru-RU" dirty="0"/>
              <a:t>- периода, по истечении которого товар считается непригодным для использования по назначению.</a:t>
            </a:r>
          </a:p>
          <a:p>
            <a:r>
              <a:rPr lang="ru-RU" dirty="0"/>
              <a:t>Государство может также создавать и поддерживать систему </a:t>
            </a:r>
            <a:r>
              <a:rPr lang="ru-RU" b="1" i="1" u="sng" dirty="0">
                <a:solidFill>
                  <a:srgbClr val="495ADB"/>
                </a:solidFill>
              </a:rPr>
              <a:t>информирования о небезопасных </a:t>
            </a:r>
            <a:r>
              <a:rPr lang="ru-RU" b="1" i="1" u="sng" dirty="0" smtClean="0">
                <a:solidFill>
                  <a:srgbClr val="495ADB"/>
                </a:solidFill>
              </a:rPr>
              <a:t>товарах</a:t>
            </a:r>
            <a:r>
              <a:rPr lang="ru-RU" i="1" u="sng" dirty="0" smtClean="0">
                <a:solidFill>
                  <a:srgbClr val="495ADB"/>
                </a:solidFill>
              </a:rPr>
              <a:t>. </a:t>
            </a:r>
            <a:r>
              <a:rPr lang="ru-RU" dirty="0"/>
              <a:t>Например, в Европейском союзе действует Портал безопасности (</a:t>
            </a:r>
            <a:r>
              <a:rPr lang="ru-RU" dirty="0">
                <a:hlinkClick r:id="rId3" tooltip="Английский язык"/>
              </a:rPr>
              <a:t>англ.</a:t>
            </a:r>
            <a:r>
              <a:rPr lang="ru-RU" dirty="0"/>
              <a:t> </a:t>
            </a:r>
            <a:r>
              <a:rPr lang="ru-RU" i="1" dirty="0" err="1"/>
              <a:t>Safety</a:t>
            </a:r>
            <a:r>
              <a:rPr lang="ru-RU" i="1" dirty="0"/>
              <a:t> </a:t>
            </a:r>
            <a:r>
              <a:rPr lang="ru-RU" i="1" dirty="0" err="1"/>
              <a:t>Gate</a:t>
            </a:r>
            <a:r>
              <a:rPr lang="ru-RU" dirty="0"/>
              <a:t>). Он является оперативной системой предупреждения об опасных непродовольственных товарах. </a:t>
            </a:r>
            <a:endParaRPr lang="ru-RU" dirty="0" smtClean="0"/>
          </a:p>
          <a:p>
            <a:pPr marL="0" indent="0">
              <a:buNone/>
            </a:pPr>
            <a:r>
              <a:rPr lang="ru-RU" dirty="0" smtClean="0"/>
              <a:t>       В нашей стране </a:t>
            </a:r>
            <a:r>
              <a:rPr lang="ru-RU" dirty="0"/>
              <a:t>можно проверить, не числится ли товар в реестре опасной </a:t>
            </a:r>
            <a:endParaRPr lang="ru-RU" dirty="0" smtClean="0"/>
          </a:p>
          <a:p>
            <a:pPr marL="0" indent="0">
              <a:buNone/>
            </a:pPr>
            <a:r>
              <a:rPr lang="ru-RU" dirty="0"/>
              <a:t> </a:t>
            </a:r>
            <a:r>
              <a:rPr lang="ru-RU" dirty="0" smtClean="0"/>
              <a:t>      продукции на </a:t>
            </a:r>
            <a:r>
              <a:rPr lang="ru-RU" dirty="0"/>
              <a:t>сайте </a:t>
            </a:r>
            <a:r>
              <a:rPr lang="ru-RU" b="1" u="sng" dirty="0"/>
              <a:t>zpp.rospotrebnadzor.ru</a:t>
            </a:r>
            <a:r>
              <a:rPr lang="ru-RU" dirty="0"/>
              <a:t> </a:t>
            </a:r>
          </a:p>
        </p:txBody>
      </p:sp>
    </p:spTree>
    <p:extLst>
      <p:ext uri="{BB962C8B-B14F-4D97-AF65-F5344CB8AC3E}">
        <p14:creationId xmlns="" xmlns:p14="http://schemas.microsoft.com/office/powerpoint/2010/main" val="1998179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ru-RU" sz="3600" b="1" dirty="0">
                <a:solidFill>
                  <a:schemeClr val="accent2">
                    <a:lumMod val="75000"/>
                  </a:schemeClr>
                </a:solidFill>
              </a:rPr>
              <a:t>Цифровые помощники потребителя:</a:t>
            </a:r>
            <a:endParaRPr lang="ru-RU" sz="3600" dirty="0">
              <a:solidFill>
                <a:schemeClr val="accent2">
                  <a:lumMod val="75000"/>
                </a:schemeClr>
              </a:solidFill>
            </a:endParaRPr>
          </a:p>
        </p:txBody>
      </p:sp>
      <p:sp>
        <p:nvSpPr>
          <p:cNvPr id="3" name="Объект 2"/>
          <p:cNvSpPr>
            <a:spLocks noGrp="1"/>
          </p:cNvSpPr>
          <p:nvPr>
            <p:ph idx="1"/>
          </p:nvPr>
        </p:nvSpPr>
        <p:spPr/>
        <p:txBody>
          <a:bodyPr>
            <a:normAutofit fontScale="92500" lnSpcReduction="20000"/>
          </a:bodyPr>
          <a:lstStyle/>
          <a:p>
            <a:r>
              <a:rPr lang="ru-RU" dirty="0" smtClean="0"/>
              <a:t>Современные </a:t>
            </a:r>
            <a:r>
              <a:rPr lang="ru-RU" dirty="0"/>
              <a:t>технологии дают потребителю мощные инструменты проверки товаров:</a:t>
            </a:r>
          </a:p>
          <a:p>
            <a:r>
              <a:rPr lang="ru-RU" b="1" dirty="0"/>
              <a:t>Цифровая маркировка «Честный ЗНАК». </a:t>
            </a:r>
            <a:r>
              <a:rPr lang="ru-RU" dirty="0"/>
              <a:t>Сканируйте код </a:t>
            </a:r>
            <a:r>
              <a:rPr lang="ru-RU" dirty="0" err="1"/>
              <a:t>Data</a:t>
            </a:r>
            <a:r>
              <a:rPr lang="ru-RU" dirty="0"/>
              <a:t> </a:t>
            </a:r>
            <a:r>
              <a:rPr lang="ru-RU" dirty="0" err="1"/>
              <a:t>Matrix</a:t>
            </a:r>
            <a:r>
              <a:rPr lang="ru-RU" dirty="0"/>
              <a:t> на товаре и получайте полную информацию о его происхождении и легальности.</a:t>
            </a:r>
          </a:p>
          <a:p>
            <a:r>
              <a:rPr lang="ru-RU" b="1" dirty="0"/>
              <a:t>Государственный информационный ресурс в сфере защиты прав потребителей (ГИР ЗПП). </a:t>
            </a:r>
            <a:r>
              <a:rPr lang="ru-RU" dirty="0"/>
              <a:t>На сайте </a:t>
            </a:r>
            <a:r>
              <a:rPr lang="ru-RU" b="1" u="sng" dirty="0"/>
              <a:t>zpp.rospotrebnadzor.ru</a:t>
            </a:r>
            <a:r>
              <a:rPr lang="ru-RU" dirty="0"/>
              <a:t> можно проверить, не числится ли товар в реестре опасной продукции.</a:t>
            </a:r>
          </a:p>
          <a:p>
            <a:endParaRPr lang="ru-RU" dirty="0"/>
          </a:p>
        </p:txBody>
      </p:sp>
    </p:spTree>
    <p:extLst>
      <p:ext uri="{BB962C8B-B14F-4D97-AF65-F5344CB8AC3E}">
        <p14:creationId xmlns="" xmlns:p14="http://schemas.microsoft.com/office/powerpoint/2010/main" val="488720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solidFill>
                  <a:schemeClr val="accent2">
                    <a:lumMod val="75000"/>
                  </a:schemeClr>
                </a:solidFill>
              </a:rPr>
              <a:t>Изменения в Законе РФ о защите прав потребителей</a:t>
            </a:r>
            <a:endParaRPr lang="ru-RU" sz="3200" b="1" dirty="0">
              <a:solidFill>
                <a:schemeClr val="accent2">
                  <a:lumMod val="75000"/>
                </a:schemeClr>
              </a:solidFill>
            </a:endParaRPr>
          </a:p>
        </p:txBody>
      </p:sp>
      <p:sp>
        <p:nvSpPr>
          <p:cNvPr id="3" name="Объект 2"/>
          <p:cNvSpPr>
            <a:spLocks noGrp="1"/>
          </p:cNvSpPr>
          <p:nvPr>
            <p:ph idx="1"/>
          </p:nvPr>
        </p:nvSpPr>
        <p:spPr/>
        <p:txBody>
          <a:bodyPr>
            <a:normAutofit fontScale="62500" lnSpcReduction="20000"/>
          </a:bodyPr>
          <a:lstStyle/>
          <a:p>
            <a:r>
              <a:rPr lang="ru-RU" b="1" dirty="0"/>
              <a:t>Отмена обязательного штрафа 50%</a:t>
            </a:r>
          </a:p>
          <a:p>
            <a:r>
              <a:rPr lang="ru-RU" dirty="0"/>
              <a:t>Одна из </a:t>
            </a:r>
            <a:r>
              <a:rPr lang="ru-RU" u="sng" dirty="0">
                <a:hlinkClick r:id="rId2"/>
              </a:rPr>
              <a:t>поправок</a:t>
            </a:r>
            <a:r>
              <a:rPr lang="ru-RU" dirty="0"/>
              <a:t> касается потребительского штрафа – 50% сверху от суммы иска, которые продавец платил, если дело доходило до суда. Изначально это задумывалось как способ стимулировать бизнес решать споры мирно и не тянуть время.</a:t>
            </a:r>
          </a:p>
          <a:p>
            <a:r>
              <a:rPr lang="ru-RU" b="1" dirty="0"/>
              <a:t>Теперь штраф перестаёт быть обязательным. </a:t>
            </a:r>
            <a:r>
              <a:rPr lang="ru-RU" dirty="0"/>
              <a:t>Суд </a:t>
            </a:r>
            <a:r>
              <a:rPr lang="ru-RU" u="sng" dirty="0">
                <a:hlinkClick r:id="rId3"/>
              </a:rPr>
              <a:t>может</a:t>
            </a:r>
            <a:r>
              <a:rPr lang="ru-RU" dirty="0"/>
              <a:t> не назначать его, если:</a:t>
            </a:r>
          </a:p>
          <a:p>
            <a:pPr lvl="0"/>
            <a:r>
              <a:rPr lang="ru-RU" dirty="0"/>
              <a:t>потребитель сам помешал урегулировать проблему до суда – например, не передал товар на проверку или экспертизу вовремя;</a:t>
            </a:r>
          </a:p>
          <a:p>
            <a:pPr lvl="0"/>
            <a:r>
              <a:rPr lang="ru-RU" dirty="0"/>
              <a:t>продавец не успел выполнить требования по причинам, которые от него не зависят, например, связанным с контрагентами;</a:t>
            </a:r>
          </a:p>
          <a:p>
            <a:pPr lvl="0"/>
            <a:r>
              <a:rPr lang="ru-RU" dirty="0"/>
              <a:t>стороны пытались договориться без суда.</a:t>
            </a:r>
          </a:p>
          <a:p>
            <a:r>
              <a:rPr lang="ru-RU" dirty="0"/>
              <a:t>Для обычного покупателя почти ничего не меняется. Если магазин действительно продал брак, нарушил договор купли-продажи или игнорирует претензии, вы можете требовать компенсацию и идти в суд.</a:t>
            </a:r>
          </a:p>
          <a:p>
            <a:endParaRPr lang="ru-RU" dirty="0"/>
          </a:p>
        </p:txBody>
      </p:sp>
    </p:spTree>
    <p:extLst>
      <p:ext uri="{BB962C8B-B14F-4D97-AF65-F5344CB8AC3E}">
        <p14:creationId xmlns="" xmlns:p14="http://schemas.microsoft.com/office/powerpoint/2010/main" val="24837755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ru-RU" b="1" dirty="0" smtClean="0">
                <a:solidFill>
                  <a:schemeClr val="accent2">
                    <a:lumMod val="75000"/>
                  </a:schemeClr>
                </a:solidFill>
              </a:rPr>
              <a:t/>
            </a:r>
            <a:br>
              <a:rPr lang="ru-RU" b="1" dirty="0" smtClean="0">
                <a:solidFill>
                  <a:schemeClr val="accent2">
                    <a:lumMod val="75000"/>
                  </a:schemeClr>
                </a:solidFill>
              </a:rPr>
            </a:br>
            <a:r>
              <a:rPr lang="ru-RU" b="1" dirty="0" smtClean="0">
                <a:solidFill>
                  <a:schemeClr val="accent2">
                    <a:lumMod val="75000"/>
                  </a:schemeClr>
                </a:solidFill>
              </a:rPr>
              <a:t>Конец </a:t>
            </a:r>
            <a:r>
              <a:rPr lang="ru-RU" b="1" dirty="0">
                <a:solidFill>
                  <a:schemeClr val="accent2">
                    <a:lumMod val="75000"/>
                  </a:schemeClr>
                </a:solidFill>
              </a:rPr>
              <a:t>«золотых неустоек»</a:t>
            </a:r>
            <a:br>
              <a:rPr lang="ru-RU" b="1" dirty="0">
                <a:solidFill>
                  <a:schemeClr val="accent2">
                    <a:lumMod val="75000"/>
                  </a:schemeClr>
                </a:solidFill>
              </a:rPr>
            </a:br>
            <a:endParaRPr lang="ru-RU" dirty="0">
              <a:solidFill>
                <a:schemeClr val="accent2">
                  <a:lumMod val="75000"/>
                </a:schemeClr>
              </a:solidFill>
            </a:endParaRPr>
          </a:p>
        </p:txBody>
      </p:sp>
      <p:sp>
        <p:nvSpPr>
          <p:cNvPr id="3" name="Объект 2"/>
          <p:cNvSpPr>
            <a:spLocks noGrp="1"/>
          </p:cNvSpPr>
          <p:nvPr>
            <p:ph idx="1"/>
          </p:nvPr>
        </p:nvSpPr>
        <p:spPr>
          <a:xfrm>
            <a:off x="539552" y="1196752"/>
            <a:ext cx="8229600" cy="4525963"/>
          </a:xfrm>
        </p:spPr>
        <p:txBody>
          <a:bodyPr>
            <a:normAutofit fontScale="55000" lnSpcReduction="20000"/>
          </a:bodyPr>
          <a:lstStyle/>
          <a:p>
            <a:r>
              <a:rPr lang="ru-RU" dirty="0" smtClean="0"/>
              <a:t>Раньше</a:t>
            </a:r>
            <a:r>
              <a:rPr lang="ru-RU" dirty="0"/>
              <a:t> </a:t>
            </a:r>
            <a:r>
              <a:rPr lang="ru-RU" u="sng" dirty="0">
                <a:hlinkClick r:id="rId2"/>
              </a:rPr>
              <a:t>просрочка</a:t>
            </a:r>
            <a:r>
              <a:rPr lang="ru-RU" dirty="0"/>
              <a:t> могла обходиться продавцу очень дорого. По закону начисляли 1% от цены товара за каждый день просрочки обязательств по договору. Если спор тянулся месяцами, набегала сумма, которая в 2-3 раза превышала стоимость покупки.</a:t>
            </a:r>
          </a:p>
          <a:p>
            <a:pPr marL="0" indent="0">
              <a:buNone/>
            </a:pPr>
            <a:r>
              <a:rPr lang="ru-RU" dirty="0" smtClean="0"/>
              <a:t>       (Например</a:t>
            </a:r>
            <a:r>
              <a:rPr lang="ru-RU" dirty="0"/>
              <a:t>, если вопрос с ремонтом системного блока за 100 тысяч рублей </a:t>
            </a:r>
            <a:r>
              <a:rPr lang="ru-RU" dirty="0" smtClean="0"/>
              <a:t>  </a:t>
            </a:r>
          </a:p>
          <a:p>
            <a:pPr marL="0" indent="0">
              <a:buNone/>
            </a:pPr>
            <a:r>
              <a:rPr lang="ru-RU" dirty="0"/>
              <a:t> </a:t>
            </a:r>
            <a:r>
              <a:rPr lang="ru-RU" dirty="0" smtClean="0"/>
              <a:t>      решается </a:t>
            </a:r>
            <a:r>
              <a:rPr lang="ru-RU" dirty="0"/>
              <a:t>3 месяца, неустойка может составить несколько сотен тысяч. В </a:t>
            </a:r>
            <a:r>
              <a:rPr lang="ru-RU" dirty="0" smtClean="0"/>
              <a:t>  </a:t>
            </a:r>
          </a:p>
          <a:p>
            <a:pPr marL="0" indent="0">
              <a:buNone/>
            </a:pPr>
            <a:r>
              <a:rPr lang="ru-RU" dirty="0"/>
              <a:t> </a:t>
            </a:r>
            <a:r>
              <a:rPr lang="ru-RU" dirty="0" smtClean="0"/>
              <a:t>      итоге </a:t>
            </a:r>
            <a:r>
              <a:rPr lang="ru-RU" dirty="0"/>
              <a:t>итоговая выплата оказывалась больше цены самого </a:t>
            </a:r>
            <a:r>
              <a:rPr lang="ru-RU" dirty="0" smtClean="0"/>
              <a:t>товара).</a:t>
            </a:r>
            <a:endParaRPr lang="ru-RU" dirty="0"/>
          </a:p>
          <a:p>
            <a:r>
              <a:rPr lang="ru-RU" dirty="0"/>
              <a:t>С 1 февраля 2026 года общая неустойка не может быть больше стоимости товара. То есть максимум – 100% его цены.</a:t>
            </a:r>
          </a:p>
          <a:p>
            <a:pPr marL="0" indent="0">
              <a:buNone/>
            </a:pPr>
            <a:r>
              <a:rPr lang="ru-RU" b="1" dirty="0" smtClean="0"/>
              <a:t>       Что </a:t>
            </a:r>
            <a:r>
              <a:rPr lang="ru-RU" b="1" dirty="0"/>
              <a:t>это означает:</a:t>
            </a:r>
            <a:endParaRPr lang="ru-RU" dirty="0"/>
          </a:p>
          <a:p>
            <a:pPr lvl="0"/>
            <a:r>
              <a:rPr lang="ru-RU" dirty="0"/>
              <a:t>тянуть спор ради процентов бессмысленно – больше стоимости покупки всё равно не начислят;</a:t>
            </a:r>
          </a:p>
          <a:p>
            <a:pPr lvl="0"/>
            <a:r>
              <a:rPr lang="ru-RU" dirty="0"/>
              <a:t>если продавец нарушил сроки, компенсацию всё равно можно требовать, но без получения покупателем «дохода» сверху.</a:t>
            </a:r>
          </a:p>
          <a:p>
            <a:r>
              <a:rPr lang="ru-RU" dirty="0"/>
              <a:t>Идея поправки в том, что неустойка должна компенсировать неудобства, а не превращаться в способ заработка.</a:t>
            </a:r>
          </a:p>
          <a:p>
            <a:endParaRPr lang="ru-RU" dirty="0"/>
          </a:p>
        </p:txBody>
      </p:sp>
    </p:spTree>
    <p:extLst>
      <p:ext uri="{BB962C8B-B14F-4D97-AF65-F5344CB8AC3E}">
        <p14:creationId xmlns="" xmlns:p14="http://schemas.microsoft.com/office/powerpoint/2010/main" val="4231239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b="1" dirty="0" smtClean="0">
                <a:solidFill>
                  <a:schemeClr val="accent2">
                    <a:lumMod val="75000"/>
                  </a:schemeClr>
                </a:solidFill>
              </a:rPr>
              <a:t/>
            </a:r>
            <a:br>
              <a:rPr lang="ru-RU" b="1" dirty="0" smtClean="0">
                <a:solidFill>
                  <a:schemeClr val="accent2">
                    <a:lumMod val="75000"/>
                  </a:schemeClr>
                </a:solidFill>
              </a:rPr>
            </a:br>
            <a:r>
              <a:rPr lang="ru-RU" b="1" dirty="0" smtClean="0">
                <a:solidFill>
                  <a:schemeClr val="accent2">
                    <a:lumMod val="75000"/>
                  </a:schemeClr>
                </a:solidFill>
              </a:rPr>
              <a:t>Удар </a:t>
            </a:r>
            <a:r>
              <a:rPr lang="ru-RU" b="1" dirty="0">
                <a:solidFill>
                  <a:schemeClr val="accent2">
                    <a:lumMod val="75000"/>
                  </a:schemeClr>
                </a:solidFill>
              </a:rPr>
              <a:t>по перекупщикам исков</a:t>
            </a:r>
            <a:r>
              <a:rPr lang="ru-RU" b="1" dirty="0"/>
              <a:t/>
            </a:r>
            <a:br>
              <a:rPr lang="ru-RU" b="1" dirty="0"/>
            </a:br>
            <a:endParaRPr lang="ru-RU" dirty="0"/>
          </a:p>
        </p:txBody>
      </p:sp>
      <p:sp>
        <p:nvSpPr>
          <p:cNvPr id="3" name="Объект 2"/>
          <p:cNvSpPr>
            <a:spLocks noGrp="1"/>
          </p:cNvSpPr>
          <p:nvPr>
            <p:ph idx="1"/>
          </p:nvPr>
        </p:nvSpPr>
        <p:spPr/>
        <p:txBody>
          <a:bodyPr>
            <a:normAutofit fontScale="70000" lnSpcReduction="20000"/>
          </a:bodyPr>
          <a:lstStyle/>
          <a:p>
            <a:r>
              <a:rPr lang="ru-RU" dirty="0" smtClean="0"/>
              <a:t>Потребительский </a:t>
            </a:r>
            <a:r>
              <a:rPr lang="ru-RU" dirty="0"/>
              <a:t>спор часто выглядел так: человек купил товар с браком, магазин тянет с ремонтом или возвратом, и у покупателя нет времени разбираться, ходить по экспертизам и судиться.</a:t>
            </a:r>
          </a:p>
          <a:p>
            <a:r>
              <a:rPr lang="ru-RU" dirty="0"/>
              <a:t>В таких ситуациях он мог уступить права требования. Этот процесс называется </a:t>
            </a:r>
            <a:r>
              <a:rPr lang="ru-RU" u="sng" dirty="0">
                <a:hlinkClick r:id="rId2"/>
              </a:rPr>
              <a:t>цессией</a:t>
            </a:r>
            <a:r>
              <a:rPr lang="ru-RU" dirty="0"/>
              <a:t> – покупатель подписывал договор, по которому передавал свои требования юристам. Взамен получал деньги сразу, но меньше, чем мог бы взыскать в суде. А дальше уже юридические компании судились с продавцом.</a:t>
            </a:r>
          </a:p>
          <a:p>
            <a:r>
              <a:rPr lang="ru-RU" dirty="0"/>
              <a:t>С 1 февраля 2026 года уступить право требования потребительского штрафа и неустойки до вступления решения суда в силу нельзя. Сначала нужно получить решение суда, и только потом можно передавать право взыскания.</a:t>
            </a:r>
          </a:p>
          <a:p>
            <a:endParaRPr lang="ru-RU" dirty="0"/>
          </a:p>
        </p:txBody>
      </p:sp>
    </p:spTree>
    <p:extLst>
      <p:ext uri="{BB962C8B-B14F-4D97-AF65-F5344CB8AC3E}">
        <p14:creationId xmlns="" xmlns:p14="http://schemas.microsoft.com/office/powerpoint/2010/main" val="1326374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b="1" dirty="0" smtClean="0">
                <a:solidFill>
                  <a:schemeClr val="accent2">
                    <a:lumMod val="75000"/>
                  </a:schemeClr>
                </a:solidFill>
              </a:rPr>
              <a:t/>
            </a:r>
            <a:br>
              <a:rPr lang="ru-RU" b="1" dirty="0" smtClean="0">
                <a:solidFill>
                  <a:schemeClr val="accent2">
                    <a:lumMod val="75000"/>
                  </a:schemeClr>
                </a:solidFill>
              </a:rPr>
            </a:br>
            <a:r>
              <a:rPr lang="ru-RU" b="1" dirty="0" smtClean="0">
                <a:solidFill>
                  <a:schemeClr val="accent2">
                    <a:lumMod val="75000"/>
                  </a:schemeClr>
                </a:solidFill>
              </a:rPr>
              <a:t>Сначала </a:t>
            </a:r>
            <a:r>
              <a:rPr lang="ru-RU" b="1" dirty="0">
                <a:solidFill>
                  <a:schemeClr val="accent2">
                    <a:lumMod val="75000"/>
                  </a:schemeClr>
                </a:solidFill>
              </a:rPr>
              <a:t>ремонт, потом возврат</a:t>
            </a:r>
            <a:r>
              <a:rPr lang="ru-RU" b="1" dirty="0"/>
              <a:t/>
            </a:r>
            <a:br>
              <a:rPr lang="ru-RU" b="1" dirty="0"/>
            </a:br>
            <a:endParaRPr lang="ru-RU" dirty="0"/>
          </a:p>
        </p:txBody>
      </p:sp>
      <p:sp>
        <p:nvSpPr>
          <p:cNvPr id="3" name="Объект 2"/>
          <p:cNvSpPr>
            <a:spLocks noGrp="1"/>
          </p:cNvSpPr>
          <p:nvPr>
            <p:ph idx="1"/>
          </p:nvPr>
        </p:nvSpPr>
        <p:spPr/>
        <p:txBody>
          <a:bodyPr>
            <a:normAutofit fontScale="77500" lnSpcReduction="20000"/>
          </a:bodyPr>
          <a:lstStyle/>
          <a:p>
            <a:r>
              <a:rPr lang="ru-RU" dirty="0" smtClean="0"/>
              <a:t>По </a:t>
            </a:r>
            <a:r>
              <a:rPr lang="ru-RU" dirty="0"/>
              <a:t>закону у покупателя всегда был выбор: ремонт, замена или возврат денег. Это логично – если товар бракованный, человек должен получить компенсацию.</a:t>
            </a:r>
          </a:p>
          <a:p>
            <a:r>
              <a:rPr lang="ru-RU" dirty="0"/>
              <a:t>Но этим правом иногда пользовались не совсем по назначению. Даже мелкие или легко устранимые дефекты становились поводом требовать полный возврат денег – иногда спустя месяцы использования</a:t>
            </a:r>
            <a:r>
              <a:rPr lang="ru-RU" dirty="0" smtClean="0"/>
              <a:t>.</a:t>
            </a:r>
          </a:p>
          <a:p>
            <a:r>
              <a:rPr lang="ru-RU" dirty="0"/>
              <a:t>Для большинства покупателей ничего не изменится. Зато становится сложнее возвращать деньги из-за мелких дефектов, использовать возврат как способ обновить технику и манипулировать сроками ради штрафов.</a:t>
            </a:r>
          </a:p>
          <a:p>
            <a:endParaRPr lang="ru-RU" dirty="0"/>
          </a:p>
          <a:p>
            <a:endParaRPr lang="ru-RU" dirty="0"/>
          </a:p>
        </p:txBody>
      </p:sp>
    </p:spTree>
    <p:extLst>
      <p:ext uri="{BB962C8B-B14F-4D97-AF65-F5344CB8AC3E}">
        <p14:creationId xmlns="" xmlns:p14="http://schemas.microsoft.com/office/powerpoint/2010/main" val="3395941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634082"/>
          </a:xfrm>
        </p:spPr>
        <p:txBody>
          <a:bodyPr>
            <a:normAutofit fontScale="90000"/>
          </a:bodyPr>
          <a:lstStyle/>
          <a:p>
            <a:r>
              <a:rPr lang="ru-RU" b="1" dirty="0" smtClean="0">
                <a:solidFill>
                  <a:schemeClr val="accent2">
                    <a:lumMod val="75000"/>
                  </a:schemeClr>
                </a:solidFill>
              </a:rPr>
              <a:t/>
            </a:r>
            <a:br>
              <a:rPr lang="ru-RU" b="1" dirty="0" smtClean="0">
                <a:solidFill>
                  <a:schemeClr val="accent2">
                    <a:lumMod val="75000"/>
                  </a:schemeClr>
                </a:solidFill>
              </a:rPr>
            </a:br>
            <a:r>
              <a:rPr lang="ru-RU" b="1" dirty="0" smtClean="0">
                <a:solidFill>
                  <a:schemeClr val="accent2">
                    <a:lumMod val="75000"/>
                  </a:schemeClr>
                </a:solidFill>
              </a:rPr>
              <a:t>Учёт </a:t>
            </a:r>
            <a:r>
              <a:rPr lang="ru-RU" b="1" dirty="0">
                <a:solidFill>
                  <a:schemeClr val="accent2">
                    <a:lumMod val="75000"/>
                  </a:schemeClr>
                </a:solidFill>
              </a:rPr>
              <a:t>износа</a:t>
            </a:r>
            <a:br>
              <a:rPr lang="ru-RU" b="1" dirty="0">
                <a:solidFill>
                  <a:schemeClr val="accent2">
                    <a:lumMod val="75000"/>
                  </a:schemeClr>
                </a:solidFill>
              </a:rPr>
            </a:br>
            <a:endParaRPr lang="ru-RU" dirty="0">
              <a:solidFill>
                <a:schemeClr val="accent2">
                  <a:lumMod val="75000"/>
                </a:schemeClr>
              </a:solidFill>
            </a:endParaRPr>
          </a:p>
        </p:txBody>
      </p:sp>
      <p:sp>
        <p:nvSpPr>
          <p:cNvPr id="3" name="Объект 2"/>
          <p:cNvSpPr>
            <a:spLocks noGrp="1"/>
          </p:cNvSpPr>
          <p:nvPr>
            <p:ph idx="1"/>
          </p:nvPr>
        </p:nvSpPr>
        <p:spPr>
          <a:xfrm>
            <a:off x="467544" y="1196752"/>
            <a:ext cx="8229600" cy="4525963"/>
          </a:xfrm>
        </p:spPr>
        <p:txBody>
          <a:bodyPr>
            <a:normAutofit fontScale="70000" lnSpcReduction="20000"/>
          </a:bodyPr>
          <a:lstStyle/>
          <a:p>
            <a:r>
              <a:rPr lang="ru-RU" dirty="0" smtClean="0"/>
              <a:t>В </a:t>
            </a:r>
            <a:r>
              <a:rPr lang="ru-RU" dirty="0"/>
              <a:t>некоторых случаях человек пользовался техникой месяцами или даже годами, а потом из-за выявленного дефекта требовал вернуть всю стоимость покупки.</a:t>
            </a:r>
          </a:p>
          <a:p>
            <a:r>
              <a:rPr lang="ru-RU" b="1" dirty="0"/>
              <a:t>Формально закон это допускал. Поэтому появлялись истории, когда:</a:t>
            </a:r>
            <a:endParaRPr lang="ru-RU" dirty="0"/>
          </a:p>
          <a:p>
            <a:pPr lvl="0"/>
            <a:r>
              <a:rPr lang="ru-RU" dirty="0"/>
              <a:t>автомобиль с пробегом возвращали почти как новый;</a:t>
            </a:r>
          </a:p>
          <a:p>
            <a:pPr lvl="0"/>
            <a:r>
              <a:rPr lang="ru-RU" dirty="0"/>
              <a:t>бытовую технику и смартфоны сдавали перед выходом новой модели;</a:t>
            </a:r>
          </a:p>
          <a:p>
            <a:pPr lvl="0"/>
            <a:r>
              <a:rPr lang="ru-RU" dirty="0"/>
              <a:t>товаром фактически пользовались, а потом забирали деньги обратно.</a:t>
            </a:r>
          </a:p>
          <a:p>
            <a:r>
              <a:rPr lang="ru-RU" dirty="0"/>
              <a:t>Теперь для технически сложных товаров компенсацию смогут считать с учётом года выпуска и фактического состояния. То есть вернут не цену нового устройства, а стоимость аналогичного товара с учётом эксплуатации.</a:t>
            </a:r>
          </a:p>
          <a:p>
            <a:endParaRPr lang="ru-RU" dirty="0"/>
          </a:p>
        </p:txBody>
      </p:sp>
    </p:spTree>
    <p:extLst>
      <p:ext uri="{BB962C8B-B14F-4D97-AF65-F5344CB8AC3E}">
        <p14:creationId xmlns="" xmlns:p14="http://schemas.microsoft.com/office/powerpoint/2010/main" val="577494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8285" y="2564904"/>
            <a:ext cx="8280919" cy="4191981"/>
          </a:xfrm>
          <a:prstGeom prst="rect">
            <a:avLst/>
          </a:prstGeom>
        </p:spPr>
        <p:txBody>
          <a:bodyPr wrap="square">
            <a:spAutoFit/>
          </a:bodyPr>
          <a:lstStyle/>
          <a:p>
            <a:pPr>
              <a:lnSpc>
                <a:spcPct val="150000"/>
              </a:lnSpc>
            </a:pPr>
            <a:r>
              <a:rPr lang="ru-RU" sz="2000" b="1" dirty="0" smtClean="0">
                <a:latin typeface="Times New Roman" pitchFamily="18" charset="0"/>
                <a:cs typeface="Times New Roman" pitchFamily="18" charset="0"/>
              </a:rPr>
              <a:t>С </a:t>
            </a:r>
            <a:r>
              <a:rPr lang="ru-RU" sz="2000" b="1" dirty="0">
                <a:latin typeface="Times New Roman" pitchFamily="18" charset="0"/>
                <a:cs typeface="Times New Roman" pitchFamily="18" charset="0"/>
              </a:rPr>
              <a:t>тех пор для защиты прав потребителей в нашей стране созданы государственные и муниципальные органы, в большинстве регионов по инициативе граждан возникли общественные объединения, появились юристы, экономисты, журналисты, которые специально занимаются - по долгу службы или по личной инициативе - защитой прав потребителей. Но, разумеется, их миссия не защитить всех, чьи потребительские права были нарушены – это просто невозможно, а научить каждого самому защитить себя и своих близких. И, конечно, чем раньше этому научиться, тем лучше.</a:t>
            </a:r>
          </a:p>
        </p:txBody>
      </p:sp>
      <p:sp>
        <p:nvSpPr>
          <p:cNvPr id="4" name="Прямоугольник 3"/>
          <p:cNvSpPr/>
          <p:nvPr/>
        </p:nvSpPr>
        <p:spPr>
          <a:xfrm>
            <a:off x="2987824" y="191649"/>
            <a:ext cx="5616624" cy="2400657"/>
          </a:xfrm>
          <a:prstGeom prst="rect">
            <a:avLst/>
          </a:prstGeom>
        </p:spPr>
        <p:txBody>
          <a:bodyPr wrap="square">
            <a:spAutoFit/>
          </a:bodyPr>
          <a:lstStyle/>
          <a:p>
            <a:pPr>
              <a:lnSpc>
                <a:spcPct val="150000"/>
              </a:lnSpc>
            </a:pPr>
            <a:r>
              <a:rPr lang="ru-RU" sz="2000" b="1" dirty="0">
                <a:solidFill>
                  <a:schemeClr val="accent2">
                    <a:lumMod val="75000"/>
                  </a:schemeClr>
                </a:solidFill>
                <a:latin typeface="Times New Roman" pitchFamily="18" charset="0"/>
                <a:cs typeface="Times New Roman" pitchFamily="18" charset="0"/>
              </a:rPr>
              <a:t>В России основополагающий закон "О защите прав потребителей" был принят  7 февраля 1992 года, со значительным отставанием от других развитых стран, но с учетом их богатого опыта в этой сфере. </a:t>
            </a:r>
          </a:p>
        </p:txBody>
      </p:sp>
      <p:pic>
        <p:nvPicPr>
          <p:cNvPr id="7" name="Рисунок 6" descr="Picture background"/>
          <p:cNvPicPr/>
          <p:nvPr/>
        </p:nvPicPr>
        <p:blipFill rotWithShape="1">
          <a:blip r:embed="rId2">
            <a:extLst>
              <a:ext uri="{28A0092B-C50C-407E-A947-70E740481C1C}">
                <a14:useLocalDpi xmlns="" xmlns:a14="http://schemas.microsoft.com/office/drawing/2010/main" val="0"/>
              </a:ext>
            </a:extLst>
          </a:blip>
          <a:srcRect l="2085" t="22235" r="73222" b="9065"/>
          <a:stretch/>
        </p:blipFill>
        <p:spPr bwMode="auto">
          <a:xfrm>
            <a:off x="755576" y="188040"/>
            <a:ext cx="2047492" cy="2295525"/>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1064294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fontScale="90000"/>
          </a:bodyPr>
          <a:lstStyle/>
          <a:p>
            <a:pPr algn="l"/>
            <a:r>
              <a:rPr lang="ru-RU" sz="1600" dirty="0" smtClean="0"/>
              <a:t/>
            </a:r>
            <a:br>
              <a:rPr lang="ru-RU" sz="1600" dirty="0" smtClean="0"/>
            </a:br>
            <a:r>
              <a:rPr lang="ru-RU" sz="1600" dirty="0" smtClean="0"/>
              <a:t/>
            </a:r>
            <a:br>
              <a:rPr lang="ru-RU" sz="1600" dirty="0" smtClean="0"/>
            </a:br>
            <a:r>
              <a:rPr lang="ru-RU" sz="1800" b="1" dirty="0" smtClean="0">
                <a:solidFill>
                  <a:schemeClr val="accent2">
                    <a:lumMod val="75000"/>
                  </a:schemeClr>
                </a:solidFill>
              </a:rPr>
              <a:t> </a:t>
            </a:r>
            <a:r>
              <a:rPr lang="ru-RU" sz="2800" b="1" dirty="0" smtClean="0">
                <a:solidFill>
                  <a:schemeClr val="accent2">
                    <a:lumMod val="75000"/>
                  </a:schemeClr>
                </a:solidFill>
              </a:rPr>
              <a:t>Рекомендации</a:t>
            </a:r>
            <a:r>
              <a:rPr lang="ru-RU" sz="1800" b="1" dirty="0" smtClean="0">
                <a:solidFill>
                  <a:schemeClr val="accent2">
                    <a:lumMod val="75000"/>
                  </a:schemeClr>
                </a:solidFill>
              </a:rPr>
              <a:t> </a:t>
            </a:r>
            <a:r>
              <a:rPr lang="ru-RU" sz="2800" b="1" dirty="0" smtClean="0">
                <a:solidFill>
                  <a:schemeClr val="accent2">
                    <a:lumMod val="75000"/>
                  </a:schemeClr>
                </a:solidFill>
              </a:rPr>
              <a:t>потребителю товаров и услуг:</a:t>
            </a:r>
            <a:r>
              <a:rPr lang="ru-RU" sz="2800" b="1" dirty="0">
                <a:solidFill>
                  <a:schemeClr val="accent2">
                    <a:lumMod val="75000"/>
                  </a:schemeClr>
                </a:solidFill>
              </a:rPr>
              <a:t/>
            </a:r>
            <a:br>
              <a:rPr lang="ru-RU" sz="2800" b="1" dirty="0">
                <a:solidFill>
                  <a:schemeClr val="accent2">
                    <a:lumMod val="75000"/>
                  </a:schemeClr>
                </a:solidFill>
              </a:rPr>
            </a:br>
            <a:endParaRPr lang="ru-RU" sz="2800" b="1" dirty="0">
              <a:solidFill>
                <a:schemeClr val="accent2">
                  <a:lumMod val="75000"/>
                </a:schemeClr>
              </a:solidFill>
            </a:endParaRPr>
          </a:p>
        </p:txBody>
      </p:sp>
      <p:sp>
        <p:nvSpPr>
          <p:cNvPr id="3" name="Объект 2"/>
          <p:cNvSpPr>
            <a:spLocks noGrp="1"/>
          </p:cNvSpPr>
          <p:nvPr>
            <p:ph idx="1"/>
          </p:nvPr>
        </p:nvSpPr>
        <p:spPr/>
        <p:txBody>
          <a:bodyPr>
            <a:normAutofit fontScale="77500" lnSpcReduction="20000"/>
          </a:bodyPr>
          <a:lstStyle/>
          <a:p>
            <a:pPr lvl="0"/>
            <a:r>
              <a:rPr lang="ru-RU" dirty="0" smtClean="0"/>
              <a:t>Изучать </a:t>
            </a:r>
            <a:r>
              <a:rPr lang="ru-RU" dirty="0"/>
              <a:t>и сравнивать информацию о товаре/услуге до совершения покупки.</a:t>
            </a:r>
          </a:p>
          <a:p>
            <a:pPr lvl="0"/>
            <a:r>
              <a:rPr lang="ru-RU" dirty="0"/>
              <a:t>После оплаты покупки сохранять чек/квитанции, подтверждающие покупку.</a:t>
            </a:r>
          </a:p>
          <a:p>
            <a:pPr lvl="0"/>
            <a:r>
              <a:rPr lang="ru-RU" dirty="0"/>
              <a:t>При получении товара/услуги в присутствии продавца/курьера проверять внешний вид, качество (отсутствие дефектов), работоспособность приборов, срок годности и прочие характеристики.</a:t>
            </a:r>
          </a:p>
          <a:p>
            <a:pPr lvl="0"/>
            <a:r>
              <a:rPr lang="ru-RU" dirty="0"/>
              <a:t>Если в процессе эксплуатации возникли проблемы, указывающие на производственный дефект, сразу сообщать об этом продавцу.</a:t>
            </a:r>
          </a:p>
          <a:p>
            <a:pPr lvl="0"/>
            <a:r>
              <a:rPr lang="ru-RU" dirty="0"/>
              <a:t>Оформлять запросы продавцу в письменном виде, чтобы дата обращения и его текст были зафиксированы.</a:t>
            </a:r>
          </a:p>
          <a:p>
            <a:endParaRPr lang="ru-RU" dirty="0"/>
          </a:p>
        </p:txBody>
      </p:sp>
    </p:spTree>
    <p:extLst>
      <p:ext uri="{BB962C8B-B14F-4D97-AF65-F5344CB8AC3E}">
        <p14:creationId xmlns="" xmlns:p14="http://schemas.microsoft.com/office/powerpoint/2010/main" val="1929181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
            </a:r>
            <a:br>
              <a:rPr lang="ru-RU" b="1" dirty="0" smtClean="0"/>
            </a:br>
            <a:r>
              <a:rPr lang="ru-RU" b="1" dirty="0" smtClean="0">
                <a:solidFill>
                  <a:schemeClr val="accent2">
                    <a:lumMod val="75000"/>
                  </a:schemeClr>
                </a:solidFill>
              </a:rPr>
              <a:t>Ключевые </a:t>
            </a:r>
            <a:r>
              <a:rPr lang="ru-RU" b="1" dirty="0">
                <a:solidFill>
                  <a:schemeClr val="accent2">
                    <a:lumMod val="75000"/>
                  </a:schemeClr>
                </a:solidFill>
              </a:rPr>
              <a:t>правила</a:t>
            </a:r>
            <a:r>
              <a:rPr lang="ru-RU" dirty="0">
                <a:solidFill>
                  <a:schemeClr val="accent2">
                    <a:lumMod val="75000"/>
                  </a:schemeClr>
                </a:solidFill>
              </a:rPr>
              <a:t/>
            </a:r>
            <a:br>
              <a:rPr lang="ru-RU" dirty="0">
                <a:solidFill>
                  <a:schemeClr val="accent2">
                    <a:lumMod val="75000"/>
                  </a:schemeClr>
                </a:solidFill>
              </a:rPr>
            </a:br>
            <a:endParaRPr lang="ru-RU" dirty="0">
              <a:solidFill>
                <a:schemeClr val="accent2">
                  <a:lumMod val="75000"/>
                </a:schemeClr>
              </a:solidFill>
            </a:endParaRPr>
          </a:p>
        </p:txBody>
      </p:sp>
      <p:sp>
        <p:nvSpPr>
          <p:cNvPr id="3" name="Объект 2"/>
          <p:cNvSpPr>
            <a:spLocks noGrp="1"/>
          </p:cNvSpPr>
          <p:nvPr>
            <p:ph idx="1"/>
          </p:nvPr>
        </p:nvSpPr>
        <p:spPr/>
        <p:txBody>
          <a:bodyPr>
            <a:normAutofit fontScale="70000" lnSpcReduction="20000"/>
          </a:bodyPr>
          <a:lstStyle/>
          <a:p>
            <a:pPr lvl="0"/>
            <a:r>
              <a:rPr lang="ru-RU" dirty="0" smtClean="0"/>
              <a:t>Помни</a:t>
            </a:r>
            <a:r>
              <a:rPr lang="ru-RU" dirty="0"/>
              <a:t>, что кроме прав у потребителя есть и ответственность: ознакомиться перед покупкой с доступной информацией или запросить недостающую, проверить товар при оплате, соблюдать срок возврата товара, внешний вид и пр.</a:t>
            </a:r>
          </a:p>
          <a:p>
            <a:r>
              <a:rPr lang="ru-RU" dirty="0"/>
              <a:t>Если качество приобретенного товара или услуги оказалось плохим, обязательно воспользуйся своим правом потребителя и добейся получения качественного продукта/сервиса в соответствии законодательством </a:t>
            </a:r>
            <a:r>
              <a:rPr lang="ru-RU" dirty="0" smtClean="0"/>
              <a:t>РФ</a:t>
            </a:r>
          </a:p>
          <a:p>
            <a:pPr lvl="0"/>
            <a:r>
              <a:rPr lang="ru-RU" dirty="0"/>
              <a:t>Старайся разрешить спорную ситуацию мирным путем: продавцы дорожат своей репутацией и клиентами, поэтому всегда стараются разрешать конфликты в правовом поле.</a:t>
            </a:r>
          </a:p>
          <a:p>
            <a:pPr lvl="0"/>
            <a:r>
              <a:rPr lang="ru-RU" dirty="0"/>
              <a:t>Если есть сомнения в своей правоте, посоветуйся с более опытным человеком или обратись за консультацией в </a:t>
            </a:r>
            <a:r>
              <a:rPr lang="ru-RU" dirty="0" err="1"/>
              <a:t>Роспотребнадзор</a:t>
            </a:r>
            <a:r>
              <a:rPr lang="ru-RU" dirty="0"/>
              <a:t>.</a:t>
            </a:r>
          </a:p>
          <a:p>
            <a:endParaRPr lang="ru-RU" dirty="0"/>
          </a:p>
        </p:txBody>
      </p:sp>
    </p:spTree>
    <p:extLst>
      <p:ext uri="{BB962C8B-B14F-4D97-AF65-F5344CB8AC3E}">
        <p14:creationId xmlns="" xmlns:p14="http://schemas.microsoft.com/office/powerpoint/2010/main" val="2401522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i="1" dirty="0">
                <a:solidFill>
                  <a:schemeClr val="accent2">
                    <a:lumMod val="75000"/>
                  </a:schemeClr>
                </a:solidFill>
              </a:rPr>
              <a:t>Как </a:t>
            </a:r>
            <a:r>
              <a:rPr lang="ru-RU" sz="3600" b="1" i="1" dirty="0" smtClean="0">
                <a:solidFill>
                  <a:schemeClr val="accent2">
                    <a:lumMod val="75000"/>
                  </a:schemeClr>
                </a:solidFill>
              </a:rPr>
              <a:t>действовать</a:t>
            </a:r>
            <a:r>
              <a:rPr lang="ru-RU" sz="3600" b="1" i="1" dirty="0">
                <a:solidFill>
                  <a:schemeClr val="accent2">
                    <a:lumMod val="75000"/>
                  </a:schemeClr>
                </a:solidFill>
              </a:rPr>
              <a:t> </a:t>
            </a:r>
            <a:r>
              <a:rPr lang="ru-RU" sz="3600" b="1" i="1" dirty="0" smtClean="0">
                <a:solidFill>
                  <a:schemeClr val="accent2">
                    <a:lumMod val="75000"/>
                  </a:schemeClr>
                </a:solidFill>
              </a:rPr>
              <a:t>в новых условиях</a:t>
            </a:r>
            <a:endParaRPr lang="ru-RU" sz="3600" dirty="0">
              <a:solidFill>
                <a:schemeClr val="accent2">
                  <a:lumMod val="75000"/>
                </a:schemeClr>
              </a:solidFill>
            </a:endParaRPr>
          </a:p>
        </p:txBody>
      </p:sp>
      <p:sp>
        <p:nvSpPr>
          <p:cNvPr id="3" name="Объект 2"/>
          <p:cNvSpPr>
            <a:spLocks noGrp="1"/>
          </p:cNvSpPr>
          <p:nvPr>
            <p:ph idx="1"/>
          </p:nvPr>
        </p:nvSpPr>
        <p:spPr/>
        <p:txBody>
          <a:bodyPr>
            <a:normAutofit fontScale="77500" lnSpcReduction="20000"/>
          </a:bodyPr>
          <a:lstStyle/>
          <a:p>
            <a:r>
              <a:rPr lang="ru-RU" dirty="0"/>
              <a:t>Новые правила не усложняют жизнь покупателю – они просто требуют действовать последовательно. Если вы хотите починить или вернуть бракованный товар, достаточно соблюдать несколько простых шагов.</a:t>
            </a:r>
          </a:p>
          <a:p>
            <a:pPr lvl="0"/>
            <a:r>
              <a:rPr lang="ru-RU" dirty="0"/>
              <a:t>Передавайте товар на экспертизу. </a:t>
            </a:r>
            <a:r>
              <a:rPr lang="ru-RU" dirty="0" smtClean="0"/>
              <a:t>(</a:t>
            </a:r>
            <a:r>
              <a:rPr lang="ru-RU" dirty="0" err="1" smtClean="0"/>
              <a:t>например:купили</a:t>
            </a:r>
            <a:r>
              <a:rPr lang="ru-RU" dirty="0" smtClean="0"/>
              <a:t> </a:t>
            </a:r>
            <a:r>
              <a:rPr lang="ru-RU" dirty="0"/>
              <a:t>смартфон, а он не включается. Продавец просит диагностику, а вы отказываетесь и подаёте иск. Суд может решить, что вы не дали возможности проверить </a:t>
            </a:r>
            <a:r>
              <a:rPr lang="ru-RU" dirty="0" smtClean="0"/>
              <a:t>дефект).</a:t>
            </a:r>
            <a:endParaRPr lang="ru-RU" dirty="0"/>
          </a:p>
          <a:p>
            <a:pPr lvl="0"/>
            <a:r>
              <a:rPr lang="ru-RU" dirty="0"/>
              <a:t>Дайте шанс на ремонт, если поломка мелкая. Например, у ноутбука перестала работать клавиша, а замена клавиатуры занимает пару дней. </a:t>
            </a:r>
            <a:r>
              <a:rPr lang="en-US" dirty="0" err="1"/>
              <a:t>Требование</a:t>
            </a:r>
            <a:r>
              <a:rPr lang="en-US" dirty="0"/>
              <a:t> </a:t>
            </a:r>
            <a:r>
              <a:rPr lang="en-US" dirty="0" err="1"/>
              <a:t>сразу</a:t>
            </a:r>
            <a:r>
              <a:rPr lang="en-US" dirty="0"/>
              <a:t> </a:t>
            </a:r>
            <a:r>
              <a:rPr lang="en-US" dirty="0" err="1"/>
              <a:t>вернуть</a:t>
            </a:r>
            <a:r>
              <a:rPr lang="en-US" dirty="0"/>
              <a:t> </a:t>
            </a:r>
            <a:r>
              <a:rPr lang="en-US" dirty="0" err="1"/>
              <a:t>деньги</a:t>
            </a:r>
            <a:r>
              <a:rPr lang="en-US" dirty="0"/>
              <a:t> – </a:t>
            </a:r>
            <a:r>
              <a:rPr lang="en-US" dirty="0" err="1"/>
              <a:t>избыточное</a:t>
            </a:r>
            <a:r>
              <a:rPr lang="en-US" dirty="0"/>
              <a:t>.</a:t>
            </a:r>
            <a:endParaRPr lang="ru-RU" dirty="0"/>
          </a:p>
          <a:p>
            <a:endParaRPr lang="ru-RU" dirty="0"/>
          </a:p>
        </p:txBody>
      </p:sp>
    </p:spTree>
    <p:extLst>
      <p:ext uri="{BB962C8B-B14F-4D97-AF65-F5344CB8AC3E}">
        <p14:creationId xmlns="" xmlns:p14="http://schemas.microsoft.com/office/powerpoint/2010/main" val="4157794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accent2">
                    <a:lumMod val="75000"/>
                  </a:schemeClr>
                </a:solidFill>
              </a:rPr>
              <a:t>Заключение:</a:t>
            </a:r>
            <a:endParaRPr lang="ru-RU" dirty="0">
              <a:solidFill>
                <a:schemeClr val="accent2">
                  <a:lumMod val="75000"/>
                </a:schemeClr>
              </a:solidFill>
            </a:endParaRPr>
          </a:p>
        </p:txBody>
      </p:sp>
      <p:sp>
        <p:nvSpPr>
          <p:cNvPr id="3" name="Объект 2"/>
          <p:cNvSpPr>
            <a:spLocks noGrp="1"/>
          </p:cNvSpPr>
          <p:nvPr>
            <p:ph idx="1"/>
          </p:nvPr>
        </p:nvSpPr>
        <p:spPr/>
        <p:txBody>
          <a:bodyPr>
            <a:normAutofit fontScale="77500" lnSpcReduction="20000"/>
          </a:bodyPr>
          <a:lstStyle/>
          <a:p>
            <a:r>
              <a:rPr lang="ru-RU" dirty="0" smtClean="0"/>
              <a:t>Тема </a:t>
            </a:r>
            <a:r>
              <a:rPr lang="ru-RU" dirty="0"/>
              <a:t>2026 года — это призыв к действию для всех. Для бизнеса - вкладываться в качество, а не в маскировку недостатков. Для государства — укреплять контроль и международное сотрудничество. Для нас с вами - перестать быть пассивными покупателями и стать уверенными, требовательными и грамотными потребителями.</a:t>
            </a:r>
          </a:p>
          <a:p>
            <a:r>
              <a:rPr lang="ru-RU" dirty="0"/>
              <a:t>Настоящая </a:t>
            </a:r>
            <a:r>
              <a:rPr lang="ru-RU" dirty="0" smtClean="0"/>
              <a:t>независимость начинается </a:t>
            </a:r>
            <a:r>
              <a:rPr lang="ru-RU" dirty="0"/>
              <a:t>с доверия. Доверия к тому, что лежит на вашей тарелке, стоит в вашем доме, что вы даете своим детям. Безопасный продукт - это фундамент, на котором строится уверенность человека в завтрашнем дне. И эту уверенность мы должны защищать вместе.</a:t>
            </a:r>
          </a:p>
          <a:p>
            <a:endParaRPr lang="ru-RU" dirty="0"/>
          </a:p>
        </p:txBody>
      </p:sp>
    </p:spTree>
    <p:extLst>
      <p:ext uri="{BB962C8B-B14F-4D97-AF65-F5344CB8AC3E}">
        <p14:creationId xmlns="" xmlns:p14="http://schemas.microsoft.com/office/powerpoint/2010/main" val="421740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114065"/>
            <a:ext cx="7632848" cy="4524315"/>
          </a:xfrm>
          <a:prstGeom prst="rect">
            <a:avLst/>
          </a:prstGeom>
        </p:spPr>
        <p:txBody>
          <a:bodyPr wrap="square">
            <a:spAutoFit/>
          </a:bodyPr>
          <a:lstStyle/>
          <a:p>
            <a:r>
              <a:rPr lang="ru-RU" sz="2400" b="1" dirty="0">
                <a:latin typeface="Times New Roman" pitchFamily="18" charset="0"/>
                <a:cs typeface="Times New Roman" pitchFamily="18" charset="0"/>
              </a:rPr>
              <a:t>Россия впервые отметила Всемирный день прав потребителя в 1992 году, когда был принят закон РФ "О защите прав потребителей", законодательно закрепивший потребительские права граждан, а также права и обязанности организаций, торгующих или оказывающих услуги. Более широко этот праздник отмечался во всех регионах в 1994 г., но официально начало ему положено в 1996 году с момента вступления Российской Федерации во Всемирную Организацию Союза потребителей. Особенностью этого праздника является то, что он проводится каждый год под определенным девизом.</a:t>
            </a:r>
          </a:p>
        </p:txBody>
      </p:sp>
      <p:pic>
        <p:nvPicPr>
          <p:cNvPr id="3074" name="Picture 2" descr="vsemirnyj_den_prav_potr_19"/>
          <p:cNvPicPr>
            <a:picLocks noChangeAspect="1" noChangeArrowheads="1"/>
          </p:cNvPicPr>
          <p:nvPr/>
        </p:nvPicPr>
        <p:blipFill>
          <a:blip r:embed="rId2">
            <a:extLst>
              <a:ext uri="{28A0092B-C50C-407E-A947-70E740481C1C}">
                <a14:useLocalDpi xmlns="" xmlns:a14="http://schemas.microsoft.com/office/drawing/2010/main" val="0"/>
              </a:ext>
            </a:extLst>
          </a:blip>
          <a:srcRect r="-1680" b="21849"/>
          <a:stretch>
            <a:fillRect/>
          </a:stretch>
        </p:blipFill>
        <p:spPr bwMode="auto">
          <a:xfrm>
            <a:off x="2051720" y="116632"/>
            <a:ext cx="4610100" cy="1724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25056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23928" y="642583"/>
            <a:ext cx="5040560" cy="2739211"/>
          </a:xfrm>
          <a:prstGeom prst="rect">
            <a:avLst/>
          </a:prstGeom>
        </p:spPr>
        <p:txBody>
          <a:bodyPr wrap="square">
            <a:spAutoFit/>
          </a:bodyPr>
          <a:lstStyle/>
          <a:p>
            <a:r>
              <a:rPr lang="ru-RU" sz="2800" b="1" dirty="0" smtClean="0">
                <a:latin typeface="Times New Roman" pitchFamily="18" charset="0"/>
                <a:cs typeface="Times New Roman" pitchFamily="18" charset="0"/>
              </a:rPr>
              <a:t>     </a:t>
            </a:r>
            <a:r>
              <a:rPr lang="ru-RU" sz="2800" b="1" dirty="0" smtClean="0">
                <a:solidFill>
                  <a:schemeClr val="accent2">
                    <a:lumMod val="75000"/>
                  </a:schemeClr>
                </a:solidFill>
                <a:latin typeface="Times New Roman" pitchFamily="18" charset="0"/>
                <a:cs typeface="Times New Roman" pitchFamily="18" charset="0"/>
              </a:rPr>
              <a:t>Традиции праздника</a:t>
            </a:r>
            <a:endParaRPr lang="ru-RU" sz="2800" dirty="0">
              <a:solidFill>
                <a:schemeClr val="accent2">
                  <a:lumMod val="75000"/>
                </a:schemeClr>
              </a:solidFill>
              <a:latin typeface="Times New Roman" pitchFamily="18" charset="0"/>
              <a:cs typeface="Times New Roman" pitchFamily="18" charset="0"/>
            </a:endParaRPr>
          </a:p>
          <a:p>
            <a:endParaRPr lang="ru-RU" sz="2400" b="1" dirty="0" smtClean="0">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Поскольку </a:t>
            </a:r>
            <a:r>
              <a:rPr lang="ru-RU" sz="2400" b="1" dirty="0">
                <a:latin typeface="Times New Roman" pitchFamily="18" charset="0"/>
                <a:cs typeface="Times New Roman" pitchFamily="18" charset="0"/>
              </a:rPr>
              <a:t>разнообразие </a:t>
            </a:r>
            <a:r>
              <a:rPr lang="ru-RU" sz="2400" b="1" dirty="0" smtClean="0">
                <a:latin typeface="Times New Roman" pitchFamily="18" charset="0"/>
                <a:cs typeface="Times New Roman" pitchFamily="18" charset="0"/>
              </a:rPr>
              <a:t>товаров и услуг </a:t>
            </a:r>
            <a:r>
              <a:rPr lang="ru-RU" sz="2400" b="1" dirty="0">
                <a:latin typeface="Times New Roman" pitchFamily="18" charset="0"/>
                <a:cs typeface="Times New Roman" pitchFamily="18" charset="0"/>
              </a:rPr>
              <a:t>настолько огромно, что </a:t>
            </a:r>
            <a:r>
              <a:rPr lang="ru-RU" sz="2400" b="1" dirty="0" smtClean="0">
                <a:latin typeface="Times New Roman" pitchFamily="18" charset="0"/>
                <a:cs typeface="Times New Roman" pitchFamily="18" charset="0"/>
              </a:rPr>
              <a:t>охватить </a:t>
            </a:r>
            <a:r>
              <a:rPr lang="ru-RU" sz="2400" b="1" dirty="0">
                <a:latin typeface="Times New Roman" pitchFamily="18" charset="0"/>
                <a:cs typeface="Times New Roman" pitchFamily="18" charset="0"/>
              </a:rPr>
              <a:t>его </a:t>
            </a:r>
            <a:r>
              <a:rPr lang="ru-RU" sz="2400" b="1" dirty="0" smtClean="0">
                <a:latin typeface="Times New Roman" pitchFamily="18" charset="0"/>
                <a:cs typeface="Times New Roman" pitchFamily="18" charset="0"/>
              </a:rPr>
              <a:t>практически невозможно и </a:t>
            </a:r>
            <a:r>
              <a:rPr lang="ru-RU" sz="2400" b="1" dirty="0">
                <a:latin typeface="Times New Roman" pitchFamily="18" charset="0"/>
                <a:cs typeface="Times New Roman" pitchFamily="18" charset="0"/>
              </a:rPr>
              <a:t>было решено </a:t>
            </a:r>
            <a:r>
              <a:rPr lang="ru-RU" sz="2400" b="1" dirty="0" smtClean="0">
                <a:latin typeface="Times New Roman" pitchFamily="18" charset="0"/>
                <a:cs typeface="Times New Roman" pitchFamily="18" charset="0"/>
              </a:rPr>
              <a:t>посвящать </a:t>
            </a:r>
            <a:r>
              <a:rPr lang="ru-RU" sz="2400" b="1" dirty="0">
                <a:latin typeface="Times New Roman" pitchFamily="18" charset="0"/>
                <a:cs typeface="Times New Roman" pitchFamily="18" charset="0"/>
              </a:rPr>
              <a:t>этот день одной теме. </a:t>
            </a:r>
          </a:p>
        </p:txBody>
      </p:sp>
      <p:sp>
        <p:nvSpPr>
          <p:cNvPr id="3" name="Прямоугольник 2"/>
          <p:cNvSpPr/>
          <p:nvPr/>
        </p:nvSpPr>
        <p:spPr>
          <a:xfrm>
            <a:off x="395536" y="3645024"/>
            <a:ext cx="7992888" cy="1569660"/>
          </a:xfrm>
          <a:prstGeom prst="rect">
            <a:avLst/>
          </a:prstGeom>
        </p:spPr>
        <p:txBody>
          <a:bodyPr wrap="square">
            <a:spAutoFit/>
          </a:bodyPr>
          <a:lstStyle/>
          <a:p>
            <a:r>
              <a:rPr lang="ru-RU" sz="2400" b="1" dirty="0">
                <a:latin typeface="Times New Roman" pitchFamily="18" charset="0"/>
                <a:cs typeface="Times New Roman" pitchFamily="18" charset="0"/>
              </a:rPr>
              <a:t>В этом году Всемирный день </a:t>
            </a:r>
            <a:r>
              <a:rPr lang="ru-RU" sz="2400" b="1" dirty="0" smtClean="0">
                <a:latin typeface="Times New Roman" pitchFamily="18" charset="0"/>
                <a:cs typeface="Times New Roman" pitchFamily="18" charset="0"/>
              </a:rPr>
              <a:t>прав </a:t>
            </a:r>
          </a:p>
          <a:p>
            <a:r>
              <a:rPr lang="ru-RU" sz="2400" b="1" dirty="0" smtClean="0">
                <a:latin typeface="Times New Roman" pitchFamily="18" charset="0"/>
                <a:cs typeface="Times New Roman" pitchFamily="18" charset="0"/>
              </a:rPr>
              <a:t>потребителей </a:t>
            </a:r>
            <a:r>
              <a:rPr lang="ru-RU" sz="2400" b="1" dirty="0">
                <a:latin typeface="Times New Roman" pitchFamily="18" charset="0"/>
                <a:cs typeface="Times New Roman" pitchFamily="18" charset="0"/>
              </a:rPr>
              <a:t>пройдет под </a:t>
            </a:r>
            <a:r>
              <a:rPr lang="ru-RU" sz="2400" b="1" dirty="0" smtClean="0">
                <a:latin typeface="Times New Roman" pitchFamily="18" charset="0"/>
                <a:cs typeface="Times New Roman" pitchFamily="18" charset="0"/>
              </a:rPr>
              <a:t>девизом: </a:t>
            </a:r>
            <a:endParaRPr lang="ru-RU" sz="2400" b="1" dirty="0">
              <a:latin typeface="Times New Roman" pitchFamily="18" charset="0"/>
              <a:cs typeface="Times New Roman" pitchFamily="18" charset="0"/>
            </a:endParaRPr>
          </a:p>
          <a:p>
            <a:r>
              <a:rPr lang="ru-RU" sz="2400" b="1" dirty="0" smtClean="0">
                <a:solidFill>
                  <a:schemeClr val="accent2">
                    <a:lumMod val="75000"/>
                  </a:schemeClr>
                </a:solidFill>
              </a:rPr>
              <a:t>«Безопасные </a:t>
            </a:r>
            <a:r>
              <a:rPr lang="ru-RU" sz="2400" b="1" dirty="0">
                <a:solidFill>
                  <a:schemeClr val="accent2">
                    <a:lumMod val="75000"/>
                  </a:schemeClr>
                </a:solidFill>
              </a:rPr>
              <a:t>товары, уверенные </a:t>
            </a:r>
            <a:r>
              <a:rPr lang="ru-RU" sz="2400" b="1" dirty="0" smtClean="0">
                <a:solidFill>
                  <a:schemeClr val="accent2">
                    <a:lumMod val="75000"/>
                  </a:schemeClr>
                </a:solidFill>
              </a:rPr>
              <a:t>потребители</a:t>
            </a:r>
          </a:p>
          <a:p>
            <a:r>
              <a:rPr lang="ru-RU" sz="2400" b="1" dirty="0" smtClean="0">
                <a:solidFill>
                  <a:schemeClr val="accent2">
                    <a:lumMod val="75000"/>
                  </a:schemeClr>
                </a:solidFill>
              </a:rPr>
              <a:t>(</a:t>
            </a:r>
            <a:r>
              <a:rPr lang="ru-RU" sz="2400" b="1" dirty="0" err="1">
                <a:solidFill>
                  <a:schemeClr val="accent2">
                    <a:lumMod val="75000"/>
                  </a:schemeClr>
                </a:solidFill>
              </a:rPr>
              <a:t>Safe</a:t>
            </a:r>
            <a:r>
              <a:rPr lang="ru-RU" sz="2400" b="1" dirty="0">
                <a:solidFill>
                  <a:schemeClr val="accent2">
                    <a:lumMod val="75000"/>
                  </a:schemeClr>
                </a:solidFill>
              </a:rPr>
              <a:t> </a:t>
            </a:r>
            <a:r>
              <a:rPr lang="ru-RU" sz="2400" b="1" dirty="0" err="1">
                <a:solidFill>
                  <a:schemeClr val="accent2">
                    <a:lumMod val="75000"/>
                  </a:schemeClr>
                </a:solidFill>
              </a:rPr>
              <a:t>Products</a:t>
            </a:r>
            <a:r>
              <a:rPr lang="ru-RU" sz="2400" b="1" dirty="0">
                <a:solidFill>
                  <a:schemeClr val="accent2">
                    <a:lumMod val="75000"/>
                  </a:schemeClr>
                </a:solidFill>
              </a:rPr>
              <a:t>, </a:t>
            </a:r>
            <a:r>
              <a:rPr lang="ru-RU" sz="2400" b="1" dirty="0" err="1">
                <a:solidFill>
                  <a:schemeClr val="accent2">
                    <a:lumMod val="75000"/>
                  </a:schemeClr>
                </a:solidFill>
              </a:rPr>
              <a:t>Confident</a:t>
            </a:r>
            <a:r>
              <a:rPr lang="ru-RU" sz="2400" b="1" dirty="0">
                <a:solidFill>
                  <a:schemeClr val="accent2">
                    <a:lumMod val="75000"/>
                  </a:schemeClr>
                </a:solidFill>
              </a:rPr>
              <a:t> </a:t>
            </a:r>
            <a:r>
              <a:rPr lang="ru-RU" sz="2400" b="1" dirty="0" err="1">
                <a:solidFill>
                  <a:schemeClr val="accent2">
                    <a:lumMod val="75000"/>
                  </a:schemeClr>
                </a:solidFill>
              </a:rPr>
              <a:t>Consumers</a:t>
            </a:r>
            <a:r>
              <a:rPr lang="ru-RU" sz="2400" b="1" dirty="0" smtClean="0">
                <a:solidFill>
                  <a:schemeClr val="accent2">
                    <a:lumMod val="75000"/>
                  </a:schemeClr>
                </a:solidFill>
              </a:rPr>
              <a:t>)».</a:t>
            </a:r>
            <a:endParaRPr lang="ru-RU" sz="2400" dirty="0">
              <a:solidFill>
                <a:schemeClr val="accent2">
                  <a:lumMod val="75000"/>
                </a:schemeClr>
              </a:solidFill>
            </a:endParaRPr>
          </a:p>
        </p:txBody>
      </p:sp>
      <p:pic>
        <p:nvPicPr>
          <p:cNvPr id="5" name="Рисунок 4" descr="Picture background"/>
          <p:cNvPicPr/>
          <p:nvPr/>
        </p:nvPicPr>
        <p:blipFill rotWithShape="1">
          <a:blip r:embed="rId2">
            <a:extLst>
              <a:ext uri="{28A0092B-C50C-407E-A947-70E740481C1C}">
                <a14:useLocalDpi xmlns="" xmlns:a14="http://schemas.microsoft.com/office/drawing/2010/main" val="0"/>
              </a:ext>
            </a:extLst>
          </a:blip>
          <a:srcRect t="45968" r="41152" b="-1"/>
          <a:stretch/>
        </p:blipFill>
        <p:spPr bwMode="auto">
          <a:xfrm>
            <a:off x="395536" y="476672"/>
            <a:ext cx="2952328" cy="2119253"/>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4157749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331640" y="2492896"/>
            <a:ext cx="5472608" cy="914400"/>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1"/>
                </a:solidFill>
              </a:rPr>
              <a:t>2. Права потребителей</a:t>
            </a:r>
            <a:endParaRPr lang="ru-RU" sz="3600" b="1" dirty="0">
              <a:solidFill>
                <a:schemeClr val="tx1"/>
              </a:solidFill>
            </a:endParaRPr>
          </a:p>
        </p:txBody>
      </p:sp>
    </p:spTree>
    <p:extLst>
      <p:ext uri="{BB962C8B-B14F-4D97-AF65-F5344CB8AC3E}">
        <p14:creationId xmlns="" xmlns:p14="http://schemas.microsoft.com/office/powerpoint/2010/main" val="1301681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2564904"/>
            <a:ext cx="6768752" cy="3619468"/>
          </a:xfrm>
        </p:spPr>
        <p:txBody>
          <a:bodyPr>
            <a:normAutofit fontScale="25000" lnSpcReduction="20000"/>
          </a:bodyPr>
          <a:lstStyle/>
          <a:p>
            <a:pPr marL="0" indent="0">
              <a:buNone/>
            </a:pPr>
            <a:endParaRPr lang="ru-RU" sz="2900" dirty="0"/>
          </a:p>
          <a:p>
            <a:r>
              <a:rPr lang="ru-RU" sz="7200" b="1" i="1" dirty="0"/>
              <a:t>Знание собственных прав как потребителя товаров или услуг позволит не только защититься от неправомерных действий продавцов или операторов услуг, но и сэкономить. Базовые знания о Законе прав потребителя позволяют применять права потребителя в повседневной жизни: право на полную информацию о товаре/услуге, право на качество и безопасность товара/услуги, право на отказ (возврат) товара/услуги.</a:t>
            </a:r>
          </a:p>
          <a:p>
            <a:pPr marL="0" indent="0">
              <a:buNone/>
            </a:pPr>
            <a:endParaRPr lang="ru-RU" sz="4500" dirty="0"/>
          </a:p>
          <a:p>
            <a:pPr marL="0" indent="0">
              <a:buNone/>
            </a:pPr>
            <a:r>
              <a:rPr lang="ru-RU" sz="7200" b="1" i="1" dirty="0"/>
              <a:t>Важно, чтобы потребители, как участники рынка не были пассивными и проявляли ответственную гражданскую позицию в случае обнаружения или приобретения небезопасной продукции.</a:t>
            </a:r>
          </a:p>
          <a:p>
            <a:pPr marL="0" indent="0">
              <a:buNone/>
            </a:pPr>
            <a:endParaRPr lang="ru-RU" sz="7200" dirty="0"/>
          </a:p>
          <a:p>
            <a:pPr marL="0" indent="0">
              <a:buNone/>
            </a:pPr>
            <a:endParaRPr lang="ru-RU" sz="4800" b="1" dirty="0"/>
          </a:p>
          <a:p>
            <a:pPr marL="0" indent="0">
              <a:buNone/>
            </a:pPr>
            <a:r>
              <a:rPr lang="ru-RU" sz="5000" b="1" dirty="0">
                <a:solidFill>
                  <a:srgbClr val="C00000"/>
                </a:solidFill>
              </a:rPr>
              <a:t> </a:t>
            </a:r>
          </a:p>
          <a:p>
            <a:pPr marL="0" indent="0">
              <a:buNone/>
            </a:pPr>
            <a:endParaRPr lang="ru-RU" sz="5200" b="1" dirty="0" smtClean="0">
              <a:latin typeface="Candara" panose="020E0502030303020204" pitchFamily="34" charset="0"/>
            </a:endParaRPr>
          </a:p>
          <a:p>
            <a:endParaRPr lang="ru-RU" dirty="0"/>
          </a:p>
        </p:txBody>
      </p:sp>
      <p:sp>
        <p:nvSpPr>
          <p:cNvPr id="4" name="Заголовок 3"/>
          <p:cNvSpPr>
            <a:spLocks noGrp="1"/>
          </p:cNvSpPr>
          <p:nvPr>
            <p:ph type="title"/>
          </p:nvPr>
        </p:nvSpPr>
        <p:spPr>
          <a:xfrm>
            <a:off x="928181" y="116632"/>
            <a:ext cx="6678499" cy="2348880"/>
          </a:xfrm>
        </p:spPr>
        <p:txBody>
          <a:bodyPr/>
          <a:lstStyle/>
          <a:p>
            <a:endParaRPr lang="ru-RU" dirty="0"/>
          </a:p>
        </p:txBody>
      </p:sp>
      <p:pic>
        <p:nvPicPr>
          <p:cNvPr id="7" name="Рисунок 6" descr="Picture background"/>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116632"/>
            <a:ext cx="6707088" cy="2348880"/>
          </a:xfrm>
          <a:prstGeom prst="rect">
            <a:avLst/>
          </a:prstGeom>
          <a:noFill/>
          <a:ln>
            <a:noFill/>
          </a:ln>
        </p:spPr>
      </p:pic>
    </p:spTree>
    <p:extLst>
      <p:ext uri="{BB962C8B-B14F-4D97-AF65-F5344CB8AC3E}">
        <p14:creationId xmlns="" xmlns:p14="http://schemas.microsoft.com/office/powerpoint/2010/main" val="1170357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48680"/>
            <a:ext cx="8208912" cy="5816977"/>
          </a:xfrm>
          <a:prstGeom prst="rect">
            <a:avLst/>
          </a:prstGeom>
        </p:spPr>
        <p:txBody>
          <a:bodyPr wrap="square">
            <a:spAutoFit/>
          </a:bodyPr>
          <a:lstStyle/>
          <a:p>
            <a:pPr algn="ctr"/>
            <a:r>
              <a:rPr lang="ru-RU" sz="2400" b="1" dirty="0" smtClean="0">
                <a:solidFill>
                  <a:schemeClr val="accent2">
                    <a:lumMod val="75000"/>
                  </a:schemeClr>
                </a:solidFill>
                <a:effectLst>
                  <a:outerShdw blurRad="38100" dist="38100" dir="2700000" algn="tl">
                    <a:srgbClr val="000000">
                      <a:alpha val="43137"/>
                    </a:srgbClr>
                  </a:outerShdw>
                </a:effectLst>
              </a:rPr>
              <a:t>                              </a:t>
            </a:r>
          </a:p>
          <a:p>
            <a:pPr algn="ctr"/>
            <a:r>
              <a:rPr lang="ru-RU" sz="2400" b="1" dirty="0" smtClean="0">
                <a:solidFill>
                  <a:schemeClr val="accent2">
                    <a:lumMod val="75000"/>
                  </a:schemeClr>
                </a:solidFill>
                <a:effectLst>
                  <a:outerShdw blurRad="38100" dist="38100" dir="2700000" algn="tl">
                    <a:srgbClr val="000000">
                      <a:alpha val="43137"/>
                    </a:srgbClr>
                  </a:outerShdw>
                </a:effectLst>
              </a:rPr>
              <a:t>                                        </a:t>
            </a:r>
            <a:r>
              <a:rPr lang="ru-RU" sz="2800" b="1" dirty="0" smtClean="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Права </a:t>
            </a:r>
            <a:r>
              <a:rPr lang="ru-RU" sz="2800" b="1" dirty="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потребителей на </a:t>
            </a:r>
            <a:r>
              <a:rPr lang="ru-RU" sz="2800" b="1" dirty="0" smtClean="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ru-RU" sz="2800" b="1" dirty="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800" b="1" dirty="0" smtClean="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просвещение </a:t>
            </a:r>
          </a:p>
          <a:p>
            <a:endParaRPr lang="ru-RU" dirty="0" smtClean="0"/>
          </a:p>
          <a:p>
            <a:endParaRPr lang="ru-RU" dirty="0" smtClean="0"/>
          </a:p>
          <a:p>
            <a:endParaRPr lang="ru-RU" dirty="0" smtClean="0"/>
          </a:p>
          <a:p>
            <a:r>
              <a:rPr lang="ru-RU" sz="2000" dirty="0" smtClean="0">
                <a:latin typeface="Times New Roman" panose="02020603050405020304" pitchFamily="18" charset="0"/>
                <a:cs typeface="Times New Roman" panose="02020603050405020304" pitchFamily="18" charset="0"/>
              </a:rPr>
              <a:t>Право </a:t>
            </a:r>
            <a:r>
              <a:rPr lang="ru-RU" sz="2000" dirty="0">
                <a:latin typeface="Times New Roman" panose="02020603050405020304" pitchFamily="18" charset="0"/>
                <a:cs typeface="Times New Roman" panose="02020603050405020304" pitchFamily="18" charset="0"/>
              </a:rPr>
              <a:t>потребителей на просвещение в области защиты прав потребителей обеспечивается посредством включения соответствующих требований в государственные образовательные </a:t>
            </a:r>
            <a:r>
              <a:rPr lang="ru-RU" sz="2000" dirty="0" smtClean="0">
                <a:latin typeface="Times New Roman" panose="02020603050405020304" pitchFamily="18" charset="0"/>
                <a:cs typeface="Times New Roman" panose="02020603050405020304" pitchFamily="18" charset="0"/>
              </a:rPr>
              <a:t>стандарты, в </a:t>
            </a:r>
            <a:r>
              <a:rPr lang="ru-RU" sz="2000" dirty="0">
                <a:latin typeface="Times New Roman" panose="02020603050405020304" pitchFamily="18" charset="0"/>
                <a:cs typeface="Times New Roman" panose="02020603050405020304" pitchFamily="18" charset="0"/>
              </a:rPr>
              <a:t>общеобразовательные и профессиональные программы, а также посредством организации системы информации потребителей об их правах и о необходимых действиях по защите этих прав через средства массовой информации и иными способами</a:t>
            </a:r>
            <a:r>
              <a:rPr lang="ru-RU" sz="2000" dirty="0" smtClean="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Просвещение в области защиты прав потребителей не </a:t>
            </a:r>
            <a:r>
              <a:rPr lang="ru-RU" sz="2000" dirty="0" smtClean="0">
                <a:latin typeface="Times New Roman" panose="02020603050405020304" pitchFamily="18" charset="0"/>
                <a:cs typeface="Times New Roman" panose="02020603050405020304" pitchFamily="18" charset="0"/>
              </a:rPr>
              <a:t>может </a:t>
            </a:r>
            <a:r>
              <a:rPr lang="ru-RU" sz="2000" dirty="0">
                <a:latin typeface="Times New Roman" panose="02020603050405020304" pitchFamily="18" charset="0"/>
                <a:cs typeface="Times New Roman" panose="02020603050405020304" pitchFamily="18" charset="0"/>
              </a:rPr>
              <a:t>быть действенно </a:t>
            </a:r>
            <a:r>
              <a:rPr lang="ru-RU" sz="2000" dirty="0" smtClean="0">
                <a:latin typeface="Times New Roman" panose="02020603050405020304" pitchFamily="18" charset="0"/>
                <a:cs typeface="Times New Roman" panose="02020603050405020304" pitchFamily="18" charset="0"/>
              </a:rPr>
              <a:t>защищенным </a:t>
            </a:r>
            <a:r>
              <a:rPr lang="ru-RU" sz="2000" dirty="0">
                <a:latin typeface="Times New Roman" panose="02020603050405020304" pitchFamily="18" charset="0"/>
                <a:cs typeface="Times New Roman" panose="02020603050405020304" pitchFamily="18" charset="0"/>
              </a:rPr>
              <a:t>без информирования людей о некачественных, опасных товарах, работах, услугах, о недобросовестных продавцах, изготовителях, исполнителях. </a:t>
            </a:r>
          </a:p>
          <a:p>
            <a:endParaRPr lang="ru-RU" dirty="0"/>
          </a:p>
        </p:txBody>
      </p:sp>
      <p:pic>
        <p:nvPicPr>
          <p:cNvPr id="1026" name="Picture 2" descr="Picture background"/>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12212" r="4749" b="12076"/>
          <a:stretch/>
        </p:blipFill>
        <p:spPr bwMode="auto">
          <a:xfrm>
            <a:off x="755576" y="188640"/>
            <a:ext cx="2808312" cy="22322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83896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4163" y="116632"/>
            <a:ext cx="5616625" cy="646331"/>
          </a:xfrm>
          <a:prstGeom prst="rect">
            <a:avLst/>
          </a:prstGeom>
          <a:noFill/>
        </p:spPr>
        <p:txBody>
          <a:bodyPr wrap="square" rtlCol="0">
            <a:spAutoFit/>
          </a:bodyPr>
          <a:lstStyle/>
          <a:p>
            <a:pPr algn="ctr"/>
            <a:r>
              <a:rPr lang="ru-RU" sz="3600" b="1" dirty="0" smtClean="0">
                <a:solidFill>
                  <a:schemeClr val="accent2">
                    <a:lumMod val="75000"/>
                  </a:schemeClr>
                </a:solidFill>
                <a:effectLst>
                  <a:outerShdw blurRad="38100" dist="38100" dir="2700000" algn="tl">
                    <a:srgbClr val="000000">
                      <a:alpha val="43137"/>
                    </a:srgbClr>
                  </a:outerShdw>
                </a:effectLst>
              </a:rPr>
              <a:t>Право на качество</a:t>
            </a:r>
            <a:endParaRPr lang="ru-RU" sz="3600" b="1" dirty="0">
              <a:solidFill>
                <a:schemeClr val="accent2">
                  <a:lumMod val="75000"/>
                </a:schemeClr>
              </a:solidFill>
              <a:effectLst>
                <a:outerShdw blurRad="38100" dist="38100" dir="2700000" algn="tl">
                  <a:srgbClr val="000000">
                    <a:alpha val="43137"/>
                  </a:srgbClr>
                </a:outerShdw>
              </a:effectLst>
            </a:endParaRPr>
          </a:p>
        </p:txBody>
      </p:sp>
      <p:sp>
        <p:nvSpPr>
          <p:cNvPr id="3" name="Прямоугольник 2"/>
          <p:cNvSpPr/>
          <p:nvPr/>
        </p:nvSpPr>
        <p:spPr>
          <a:xfrm>
            <a:off x="216017" y="810388"/>
            <a:ext cx="4698596" cy="2108269"/>
          </a:xfrm>
          <a:prstGeom prst="rect">
            <a:avLst/>
          </a:prstGeom>
        </p:spPr>
        <p:txBody>
          <a:bodyPr wrap="square">
            <a:spAutoFit/>
          </a:bodyPr>
          <a:lstStyle/>
          <a:p>
            <a:pPr marL="285750" indent="-285750">
              <a:spcBef>
                <a:spcPts val="300"/>
              </a:spcBef>
              <a:spcAft>
                <a:spcPts val="300"/>
              </a:spcAft>
              <a:buClr>
                <a:schemeClr val="accent2">
                  <a:lumMod val="75000"/>
                </a:schemeClr>
              </a:buClr>
              <a:buFont typeface="Wingdings" panose="05000000000000000000" pitchFamily="2" charset="2"/>
              <a:buChar char="q"/>
            </a:pPr>
            <a:r>
              <a:rPr lang="ru-RU" b="1" dirty="0" smtClean="0">
                <a:latin typeface="Candara" pitchFamily="34" charset="0"/>
              </a:rPr>
              <a:t>Качество товара/услуги должно соответствовать условиям договора.</a:t>
            </a:r>
            <a:endParaRPr lang="ru-RU" b="1" dirty="0">
              <a:latin typeface="Candara" pitchFamily="34" charset="0"/>
            </a:endParaRPr>
          </a:p>
          <a:p>
            <a:pPr marL="285750" indent="-285750">
              <a:spcBef>
                <a:spcPts val="300"/>
              </a:spcBef>
              <a:spcAft>
                <a:spcPts val="300"/>
              </a:spcAft>
              <a:buClr>
                <a:schemeClr val="accent2">
                  <a:lumMod val="75000"/>
                </a:schemeClr>
              </a:buClr>
              <a:buFont typeface="Wingdings" panose="05000000000000000000" pitchFamily="2" charset="2"/>
              <a:buChar char="q"/>
            </a:pPr>
            <a:r>
              <a:rPr lang="ru-RU" b="1" dirty="0" smtClean="0">
                <a:latin typeface="Candara" pitchFamily="34" charset="0"/>
              </a:rPr>
              <a:t>При </a:t>
            </a:r>
            <a:r>
              <a:rPr lang="ru-RU" b="1" dirty="0">
                <a:latin typeface="Candara" pitchFamily="34" charset="0"/>
              </a:rPr>
              <a:t>отсутствии в договоре условий о </a:t>
            </a:r>
            <a:r>
              <a:rPr lang="ru-RU" b="1" dirty="0" smtClean="0">
                <a:latin typeface="Candara" pitchFamily="34" charset="0"/>
              </a:rPr>
              <a:t>качестве товара/услуги продавец/исполнитель обязан </a:t>
            </a:r>
            <a:r>
              <a:rPr lang="ru-RU" b="1" dirty="0">
                <a:latin typeface="Candara" pitchFamily="34" charset="0"/>
              </a:rPr>
              <a:t>передать </a:t>
            </a:r>
            <a:r>
              <a:rPr lang="ru-RU" b="1" dirty="0" smtClean="0">
                <a:latin typeface="Candara" pitchFamily="34" charset="0"/>
              </a:rPr>
              <a:t>товар соответствующий целям, </a:t>
            </a:r>
            <a:r>
              <a:rPr lang="ru-RU" b="1" dirty="0">
                <a:latin typeface="Candara" pitchFamily="34" charset="0"/>
              </a:rPr>
              <a:t>для которых </a:t>
            </a:r>
            <a:r>
              <a:rPr lang="ru-RU" b="1" dirty="0" smtClean="0">
                <a:latin typeface="Candara" pitchFamily="34" charset="0"/>
              </a:rPr>
              <a:t>товар(услуга)используется.</a:t>
            </a:r>
            <a:endParaRPr lang="ru-RU" b="1" dirty="0">
              <a:latin typeface="Candara" pitchFamily="34" charset="0"/>
            </a:endParaRPr>
          </a:p>
        </p:txBody>
      </p:sp>
      <p:sp>
        <p:nvSpPr>
          <p:cNvPr id="4" name="Прямоугольник 3"/>
          <p:cNvSpPr/>
          <p:nvPr/>
        </p:nvSpPr>
        <p:spPr>
          <a:xfrm>
            <a:off x="251520" y="2996952"/>
            <a:ext cx="8747493" cy="3670236"/>
          </a:xfrm>
          <a:prstGeom prst="rect">
            <a:avLst/>
          </a:prstGeom>
        </p:spPr>
        <p:txBody>
          <a:bodyPr wrap="square">
            <a:spAutoFit/>
          </a:bodyPr>
          <a:lstStyle/>
          <a:p>
            <a:r>
              <a:rPr lang="ru-RU" b="1" dirty="0"/>
              <a:t>Право потребителя на качество товаров (работы, услуги) записано</a:t>
            </a:r>
            <a:r>
              <a:rPr lang="ru-RU" dirty="0"/>
              <a:t> </a:t>
            </a:r>
            <a:r>
              <a:rPr lang="ru-RU" b="1" dirty="0"/>
              <a:t>в ст. 4 Закона</a:t>
            </a:r>
            <a:endParaRPr lang="ru-RU" dirty="0"/>
          </a:p>
          <a:p>
            <a:r>
              <a:rPr lang="ru-RU" sz="1600" dirty="0"/>
              <a:t>Продавец (исполнитель) обязан передать потребителю товар (выполнить работу, услугу) качество которого соответствует договору. При отсутствии в договоре условий о качестве, товар (работа, услуга) должен соответствовать предъявляемым требованиям и пригодным для целей, для которых товар (работа, услуга) такого рода обычно используется.</a:t>
            </a:r>
            <a:r>
              <a:rPr lang="ru-RU" sz="1600" b="1" dirty="0"/>
              <a:t> </a:t>
            </a:r>
            <a:r>
              <a:rPr lang="ru-RU" sz="1600" dirty="0"/>
              <a:t>Если продавец (исполнитель) при заключении договора был поставлен потребителем в известность о конкретных целях приобретения товара (выполнения работы, оказания услуги), продавец (исполнитель) обязан передать потребителю товар (выполнить работу, оказать услугу), пригодный для использования в соответствии с этими целями.</a:t>
            </a:r>
          </a:p>
          <a:p>
            <a:r>
              <a:rPr lang="ru-RU" sz="1600" dirty="0"/>
              <a:t>При продаже товара по образцу и (или) описанию продавец обязан передать потребителю товар, который соответствует образцу и (или) описанию.</a:t>
            </a:r>
          </a:p>
          <a:p>
            <a:pPr marL="285750" indent="-285750" algn="just">
              <a:spcBef>
                <a:spcPts val="300"/>
              </a:spcBef>
              <a:spcAft>
                <a:spcPts val="300"/>
              </a:spcAft>
              <a:buClr>
                <a:schemeClr val="accent2">
                  <a:lumMod val="75000"/>
                </a:schemeClr>
              </a:buClr>
              <a:buFont typeface="Wingdings" panose="05000000000000000000" pitchFamily="2" charset="2"/>
              <a:buChar char="q"/>
            </a:pPr>
            <a:endParaRPr lang="ru-RU" b="1" dirty="0">
              <a:latin typeface="Candara" pitchFamily="34" charset="0"/>
            </a:endParaRPr>
          </a:p>
        </p:txBody>
      </p:sp>
      <p:pic>
        <p:nvPicPr>
          <p:cNvPr id="4099" name="Picture 3" descr="slide-33"/>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4222" t="5898" r="6899" b="52799"/>
          <a:stretch/>
        </p:blipFill>
        <p:spPr bwMode="auto">
          <a:xfrm>
            <a:off x="4716016" y="784086"/>
            <a:ext cx="4055897" cy="16368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58502630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2700</TotalTime>
  <Words>2131</Words>
  <Application>Microsoft Office PowerPoint</Application>
  <PresentationFormat>Экран (4:3)</PresentationFormat>
  <Paragraphs>194</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Право на                  безопасность</vt:lpstr>
      <vt:lpstr>             Право на информацию           </vt:lpstr>
      <vt:lpstr>Слайд 12</vt:lpstr>
      <vt:lpstr>Слайд 13</vt:lpstr>
      <vt:lpstr>III. Права потребителей при продаже товаров и услуг</vt:lpstr>
      <vt:lpstr>Слайд 15</vt:lpstr>
      <vt:lpstr> В случае обнаружения недостатков в технически сложном товаре </vt:lpstr>
      <vt:lpstr>права потребителя при обнаружении недостатков выполненной работы (оказанной услуги)</vt:lpstr>
      <vt:lpstr> IV. Безопасные и качественные товары  </vt:lpstr>
      <vt:lpstr>Что послужило  объявлению темы  «Безопасные товары, уверенные потребители»</vt:lpstr>
      <vt:lpstr>Слайд 20</vt:lpstr>
      <vt:lpstr>Основные угрозы небезопасных товаров:</vt:lpstr>
      <vt:lpstr> Что нужно знать потребителю: </vt:lpstr>
      <vt:lpstr>Методы, повышающие безопасность  товара для потребителя</vt:lpstr>
      <vt:lpstr>Цифровые помощники потребителя:</vt:lpstr>
      <vt:lpstr>Изменения в Законе РФ о защите прав потребителей</vt:lpstr>
      <vt:lpstr> Конец «золотых неустоек» </vt:lpstr>
      <vt:lpstr> Удар по перекупщикам исков </vt:lpstr>
      <vt:lpstr> Сначала ремонт, потом возврат </vt:lpstr>
      <vt:lpstr> Учёт износа </vt:lpstr>
      <vt:lpstr>   Рекомендации потребителю товаров и услуг: </vt:lpstr>
      <vt:lpstr> Ключевые правила </vt:lpstr>
      <vt:lpstr>Как действовать в новых условиях</vt:lpstr>
      <vt:lpstr>Заключение: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ЗПП</dc:creator>
  <cp:lastModifiedBy>user</cp:lastModifiedBy>
  <cp:revision>197</cp:revision>
  <dcterms:created xsi:type="dcterms:W3CDTF">2018-02-15T06:31:41Z</dcterms:created>
  <dcterms:modified xsi:type="dcterms:W3CDTF">2026-03-11T06:57:44Z</dcterms:modified>
</cp:coreProperties>
</file>